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63" r:id="rId3"/>
    <p:sldId id="257" r:id="rId4"/>
    <p:sldId id="258" r:id="rId5"/>
    <p:sldId id="259" r:id="rId6"/>
    <p:sldId id="260" r:id="rId7"/>
    <p:sldId id="264" r:id="rId8"/>
    <p:sldId id="265" r:id="rId9"/>
    <p:sldId id="266" r:id="rId10"/>
    <p:sldId id="268" r:id="rId11"/>
    <p:sldId id="261" r:id="rId12"/>
    <p:sldId id="262"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34860" autoAdjust="0"/>
    <p:restoredTop sz="57022" autoAdjust="0"/>
  </p:normalViewPr>
  <p:slideViewPr>
    <p:cSldViewPr snapToGrid="0">
      <p:cViewPr varScale="1">
        <p:scale>
          <a:sx n="40" d="100"/>
          <a:sy n="40" d="100"/>
        </p:scale>
        <p:origin x="-1404" y="-102"/>
      </p:cViewPr>
      <p:guideLst>
        <p:guide orient="horz" pos="2160"/>
        <p:guide pos="384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Lst>
  </p:outlineViewPr>
  <p:notesTextViewPr>
    <p:cViewPr>
      <p:scale>
        <a:sx n="1" d="1"/>
        <a:sy n="1" d="1"/>
      </p:scale>
      <p:origin x="0" y="2544"/>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_rels/viewProps.xml.rels><?xml version="1.0" encoding="UTF-8" standalone="yes"?>
<Relationships xmlns="http://schemas.openxmlformats.org/package/2006/relationships"><Relationship Id="rId8" Type="http://schemas.openxmlformats.org/officeDocument/2006/relationships/slide" Target="slides/slide9.xml"/><Relationship Id="rId3" Type="http://schemas.openxmlformats.org/officeDocument/2006/relationships/slide" Target="slides/slide4.xml"/><Relationship Id="rId7" Type="http://schemas.openxmlformats.org/officeDocument/2006/relationships/slide" Target="slides/slide8.xml"/><Relationship Id="rId2" Type="http://schemas.openxmlformats.org/officeDocument/2006/relationships/slide" Target="slides/slide3.xml"/><Relationship Id="rId1" Type="http://schemas.openxmlformats.org/officeDocument/2006/relationships/slide" Target="slides/slide2.xml"/><Relationship Id="rId6" Type="http://schemas.openxmlformats.org/officeDocument/2006/relationships/slide" Target="slides/slide7.xml"/><Relationship Id="rId5" Type="http://schemas.openxmlformats.org/officeDocument/2006/relationships/slide" Target="slides/slide6.xml"/><Relationship Id="rId4" Type="http://schemas.openxmlformats.org/officeDocument/2006/relationships/slide" Target="slides/slide5.xml"/><Relationship Id="rId9"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5B87B3-DD31-4C79-822E-A15775F63F5C}" type="datetimeFigureOut">
              <a:rPr lang="en-US" smtClean="0"/>
              <a:pPr/>
              <a:t>11/12/2020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D85232-6FE8-4D70-B9B3-9006A72EDFD4}" type="slidenum">
              <a:rPr lang="en-US" smtClean="0"/>
              <a:pPr/>
              <a:t>‹#›</a:t>
            </a:fld>
            <a:endParaRPr lang="en-US"/>
          </a:p>
        </p:txBody>
      </p:sp>
    </p:spTree>
    <p:extLst>
      <p:ext uri="{BB962C8B-B14F-4D97-AF65-F5344CB8AC3E}">
        <p14:creationId xmlns:p14="http://schemas.microsoft.com/office/powerpoint/2010/main" xmlns="" val="10010901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D85232-6FE8-4D70-B9B3-9006A72EDFD4}" type="slidenum">
              <a:rPr lang="en-US" smtClean="0"/>
              <a:pPr/>
              <a:t>1</a:t>
            </a:fld>
            <a:endParaRPr lang="en-US"/>
          </a:p>
        </p:txBody>
      </p:sp>
    </p:spTree>
    <p:extLst>
      <p:ext uri="{BB962C8B-B14F-4D97-AF65-F5344CB8AC3E}">
        <p14:creationId xmlns:p14="http://schemas.microsoft.com/office/powerpoint/2010/main" xmlns="" val="217566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D85232-6FE8-4D70-B9B3-9006A72EDFD4}" type="slidenum">
              <a:rPr lang="en-US" smtClean="0"/>
              <a:pPr/>
              <a:t>2</a:t>
            </a:fld>
            <a:endParaRPr lang="en-US"/>
          </a:p>
        </p:txBody>
      </p:sp>
    </p:spTree>
    <p:extLst>
      <p:ext uri="{BB962C8B-B14F-4D97-AF65-F5344CB8AC3E}">
        <p14:creationId xmlns:p14="http://schemas.microsoft.com/office/powerpoint/2010/main" xmlns="" val="3622280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Provide</a:t>
            </a:r>
            <a:r>
              <a:rPr lang="en-US" baseline="0" dirty="0"/>
              <a:t> a description of your business addressing the 5 “</a:t>
            </a:r>
            <a:r>
              <a:rPr lang="en-US" baseline="0" dirty="0" err="1"/>
              <a:t>Ws</a:t>
            </a:r>
            <a:r>
              <a:rPr lang="en-US" baseline="0" dirty="0"/>
              <a:t>”.</a:t>
            </a:r>
          </a:p>
          <a:p>
            <a:endParaRPr lang="en-US" baseline="0" dirty="0"/>
          </a:p>
          <a:p>
            <a:r>
              <a:rPr lang="en-US" baseline="0" dirty="0"/>
              <a:t>Who? Provide information about yourself, your business name and structure and your target customer market.</a:t>
            </a:r>
          </a:p>
          <a:p>
            <a:r>
              <a:rPr lang="en-US" baseline="0" dirty="0"/>
              <a:t>What? Provide information about your product or service and any types of goals.</a:t>
            </a:r>
          </a:p>
          <a:p>
            <a:r>
              <a:rPr lang="en-US" baseline="0" dirty="0"/>
              <a:t>When? Provide information on when you plan on starting your business, when you plan on achieving any goals and if you have an exit plan.</a:t>
            </a:r>
          </a:p>
          <a:p>
            <a:r>
              <a:rPr lang="en-US" baseline="0" dirty="0"/>
              <a:t>Where? Provide information on where your business will be located. Will you have an actual site or will it be an online business or both?</a:t>
            </a:r>
          </a:p>
          <a:p>
            <a:r>
              <a:rPr lang="en-US" baseline="0" dirty="0"/>
              <a:t>Why? Provide information as to what sets you apart from competitors and include a mission statement</a:t>
            </a:r>
            <a:r>
              <a:rPr lang="en-US" baseline="0" dirty="0" smtClean="0"/>
              <a:t>.</a:t>
            </a:r>
          </a:p>
          <a:p>
            <a:endParaRPr lang="en-GB" baseline="0" dirty="0" smtClean="0"/>
          </a:p>
          <a:p>
            <a:pPr>
              <a:lnSpc>
                <a:spcPct val="200000"/>
              </a:lnSpc>
              <a:buFont typeface="Arial" pitchFamily="34" charset="0"/>
              <a:buChar char="•"/>
            </a:pPr>
            <a:r>
              <a:rPr lang="en-GB" sz="1200" baseline="0" dirty="0" smtClean="0">
                <a:latin typeface="Times New Roman" pitchFamily="18" charset="0"/>
                <a:cs typeface="Times New Roman" pitchFamily="18" charset="0"/>
              </a:rPr>
              <a:t>I am an MBA finalist who is intensively entrepreneurial oriented and for this reason, I would like to start a business. </a:t>
            </a:r>
          </a:p>
          <a:p>
            <a:pPr>
              <a:lnSpc>
                <a:spcPct val="200000"/>
              </a:lnSpc>
              <a:buFont typeface="Arial" pitchFamily="34" charset="0"/>
              <a:buChar char="•"/>
            </a:pPr>
            <a:r>
              <a:rPr lang="en-GB" sz="1200" baseline="0" dirty="0" smtClean="0">
                <a:latin typeface="Times New Roman" pitchFamily="18" charset="0"/>
                <a:cs typeface="Times New Roman" pitchFamily="18" charset="0"/>
              </a:rPr>
              <a:t>The  name of the company would be called Zitex Coffee Shop which will be a private limited company targeting speciality coffee drinkers, coffee shop lovers, drip coffee drinkers and whole bean consumers. </a:t>
            </a:r>
          </a:p>
          <a:p>
            <a:pPr>
              <a:lnSpc>
                <a:spcPct val="200000"/>
              </a:lnSpc>
              <a:buFont typeface="Arial" pitchFamily="34" charset="0"/>
              <a:buChar char="•"/>
            </a:pPr>
            <a:r>
              <a:rPr lang="en-GB" sz="1200" baseline="0" dirty="0" smtClean="0">
                <a:latin typeface="Times New Roman" pitchFamily="18" charset="0"/>
                <a:cs typeface="Times New Roman" pitchFamily="18" charset="0"/>
              </a:rPr>
              <a:t>The firm will be providing cold and hot beverage connected supplies, ground coffee or whole bean and bubble teas. </a:t>
            </a:r>
          </a:p>
          <a:p>
            <a:pPr>
              <a:lnSpc>
                <a:spcPct val="200000"/>
              </a:lnSpc>
              <a:buFont typeface="Arial" pitchFamily="34" charset="0"/>
              <a:buChar char="•"/>
            </a:pPr>
            <a:r>
              <a:rPr lang="en-GB" sz="1200" baseline="0" dirty="0" smtClean="0">
                <a:latin typeface="Times New Roman" pitchFamily="18" charset="0"/>
                <a:cs typeface="Times New Roman" pitchFamily="18" charset="0"/>
              </a:rPr>
              <a:t>Invaluable services touching efficient promotional programs, product demonstrations and training, including current market trends related to coffee industry (Brealey, Myers &amp; Marcus, 2020).</a:t>
            </a:r>
          </a:p>
          <a:p>
            <a:pPr>
              <a:lnSpc>
                <a:spcPct val="200000"/>
              </a:lnSpc>
              <a:buFont typeface="Arial" pitchFamily="34" charset="0"/>
              <a:buChar char="•"/>
            </a:pPr>
            <a:r>
              <a:rPr lang="en-GB" sz="1200" baseline="0" dirty="0" smtClean="0">
                <a:latin typeface="Times New Roman" pitchFamily="18" charset="0"/>
                <a:cs typeface="Times New Roman" pitchFamily="18" charset="0"/>
              </a:rPr>
              <a:t>The goals of Zitex include the following;</a:t>
            </a:r>
          </a:p>
          <a:p>
            <a:pPr>
              <a:lnSpc>
                <a:spcPct val="200000"/>
              </a:lnSpc>
              <a:buFont typeface="Arial" pitchFamily="34" charset="0"/>
              <a:buChar char="•"/>
            </a:pPr>
            <a:r>
              <a:rPr lang="en-GB" sz="1200" baseline="0" dirty="0" smtClean="0">
                <a:latin typeface="Times New Roman" pitchFamily="18" charset="0"/>
                <a:cs typeface="Times New Roman" pitchFamily="18" charset="0"/>
              </a:rPr>
              <a:t>A store designed to virtually attract customers and suitable for first and smooth operations.</a:t>
            </a:r>
          </a:p>
          <a:p>
            <a:pPr>
              <a:lnSpc>
                <a:spcPct val="200000"/>
              </a:lnSpc>
              <a:buFont typeface="Arial" pitchFamily="34" charset="0"/>
              <a:buChar char="•"/>
            </a:pPr>
            <a:r>
              <a:rPr lang="en-GB" sz="1200" baseline="0" dirty="0" smtClean="0">
                <a:latin typeface="Times New Roman" pitchFamily="18" charset="0"/>
                <a:cs typeface="Times New Roman" pitchFamily="18" charset="0"/>
              </a:rPr>
              <a:t>Employee training in ensuring  appropriate preparation techniques of the coffee.</a:t>
            </a:r>
          </a:p>
          <a:p>
            <a:pPr>
              <a:lnSpc>
                <a:spcPct val="200000"/>
              </a:lnSpc>
              <a:buFont typeface="Arial" pitchFamily="34" charset="0"/>
              <a:buChar char="•"/>
            </a:pPr>
            <a:r>
              <a:rPr lang="en-GB" sz="1200" baseline="0" dirty="0" smtClean="0">
                <a:latin typeface="Times New Roman" pitchFamily="18" charset="0"/>
                <a:cs typeface="Times New Roman" pitchFamily="18" charset="0"/>
              </a:rPr>
              <a:t>Marketing initiatives aiming in building a robust customer base loyalty and to maximize the high margin products sales, for example, espresso drinks.</a:t>
            </a:r>
          </a:p>
          <a:p>
            <a:pPr>
              <a:lnSpc>
                <a:spcPct val="200000"/>
              </a:lnSpc>
              <a:buFont typeface="Arial" pitchFamily="34" charset="0"/>
              <a:buChar char="•"/>
            </a:pPr>
            <a:r>
              <a:rPr lang="en-GB" sz="1200" baseline="0" dirty="0" smtClean="0">
                <a:latin typeface="Times New Roman" pitchFamily="18" charset="0"/>
                <a:cs typeface="Times New Roman" pitchFamily="18" charset="0"/>
              </a:rPr>
              <a:t>Uphold the good spirit of corporate social responsibility to the community.</a:t>
            </a:r>
          </a:p>
          <a:p>
            <a:pPr>
              <a:lnSpc>
                <a:spcPct val="200000"/>
              </a:lnSpc>
              <a:buFont typeface="Arial" pitchFamily="34" charset="0"/>
              <a:buChar char="•"/>
            </a:pPr>
            <a:r>
              <a:rPr lang="en-GB" sz="1200" baseline="0" dirty="0" smtClean="0">
                <a:latin typeface="Times New Roman" pitchFamily="18" charset="0"/>
                <a:cs typeface="Times New Roman" pitchFamily="18" charset="0"/>
              </a:rPr>
              <a:t>The business will start its exceptional operations on 1</a:t>
            </a:r>
            <a:r>
              <a:rPr lang="en-GB" sz="1200" baseline="30000" dirty="0" smtClean="0">
                <a:latin typeface="Times New Roman" pitchFamily="18" charset="0"/>
                <a:cs typeface="Times New Roman" pitchFamily="18" charset="0"/>
              </a:rPr>
              <a:t>st</a:t>
            </a:r>
            <a:r>
              <a:rPr lang="en-GB" sz="1200" baseline="0" dirty="0" smtClean="0">
                <a:latin typeface="Times New Roman" pitchFamily="18" charset="0"/>
                <a:cs typeface="Times New Roman" pitchFamily="18" charset="0"/>
              </a:rPr>
              <a:t> January, 2021.</a:t>
            </a:r>
          </a:p>
          <a:p>
            <a:pPr>
              <a:lnSpc>
                <a:spcPct val="200000"/>
              </a:lnSpc>
              <a:buFont typeface="Arial" pitchFamily="34" charset="0"/>
              <a:buChar char="•"/>
            </a:pPr>
            <a:r>
              <a:rPr lang="en-GB" sz="1200" baseline="0" dirty="0" smtClean="0">
                <a:latin typeface="Times New Roman" pitchFamily="18" charset="0"/>
                <a:cs typeface="Times New Roman" pitchFamily="18" charset="0"/>
              </a:rPr>
              <a:t>Zitex intends to achieve some of the stated goals after one trading period, that is, 31</a:t>
            </a:r>
            <a:r>
              <a:rPr lang="en-GB" sz="1200" baseline="30000" dirty="0" smtClean="0">
                <a:latin typeface="Times New Roman" pitchFamily="18" charset="0"/>
                <a:cs typeface="Times New Roman" pitchFamily="18" charset="0"/>
              </a:rPr>
              <a:t>st</a:t>
            </a:r>
            <a:r>
              <a:rPr lang="en-GB" sz="1200" baseline="0" dirty="0" smtClean="0">
                <a:latin typeface="Times New Roman" pitchFamily="18" charset="0"/>
                <a:cs typeface="Times New Roman" pitchFamily="18" charset="0"/>
              </a:rPr>
              <a:t>  December, 2021, and the rest in the course of the remaining trading periods.</a:t>
            </a:r>
          </a:p>
          <a:p>
            <a:pPr>
              <a:lnSpc>
                <a:spcPct val="200000"/>
              </a:lnSpc>
              <a:buFont typeface="Arial" pitchFamily="34" charset="0"/>
              <a:buChar char="•"/>
            </a:pPr>
            <a:r>
              <a:rPr lang="en-GB" sz="1200" baseline="0" dirty="0" smtClean="0">
                <a:latin typeface="Times New Roman" pitchFamily="18" charset="0"/>
                <a:cs typeface="Times New Roman" pitchFamily="18" charset="0"/>
              </a:rPr>
              <a:t>The firm has an effective exit plan when the trading period expires.</a:t>
            </a:r>
          </a:p>
          <a:p>
            <a:pPr>
              <a:lnSpc>
                <a:spcPct val="200000"/>
              </a:lnSpc>
              <a:buFont typeface="Arial" pitchFamily="34" charset="0"/>
              <a:buChar char="•"/>
            </a:pPr>
            <a:r>
              <a:rPr lang="en-GB" sz="1200" baseline="0" dirty="0" smtClean="0">
                <a:latin typeface="Times New Roman" pitchFamily="18" charset="0"/>
                <a:cs typeface="Times New Roman" pitchFamily="18" charset="0"/>
              </a:rPr>
              <a:t>Zitex Coffee Shop will be situated, more specifically, on the commercial building’s ground floor at Patterson Street and the West 13</a:t>
            </a:r>
            <a:r>
              <a:rPr lang="en-GB" sz="1200" baseline="30000" dirty="0" smtClean="0">
                <a:latin typeface="Times New Roman" pitchFamily="18" charset="0"/>
                <a:cs typeface="Times New Roman" pitchFamily="18" charset="0"/>
              </a:rPr>
              <a:t>th</a:t>
            </a:r>
            <a:r>
              <a:rPr lang="en-GB" sz="1200" baseline="0" dirty="0" smtClean="0">
                <a:latin typeface="Times New Roman" pitchFamily="18" charset="0"/>
                <a:cs typeface="Times New Roman" pitchFamily="18" charset="0"/>
              </a:rPr>
              <a:t> corner in Eugene.</a:t>
            </a:r>
          </a:p>
          <a:p>
            <a:pPr>
              <a:lnSpc>
                <a:spcPct val="200000"/>
              </a:lnSpc>
              <a:buFont typeface="Arial" pitchFamily="34" charset="0"/>
              <a:buChar char="•"/>
            </a:pPr>
            <a:r>
              <a:rPr lang="en-GB" sz="1200" baseline="0" dirty="0" smtClean="0">
                <a:latin typeface="Times New Roman" pitchFamily="18" charset="0"/>
                <a:cs typeface="Times New Roman" pitchFamily="18" charset="0"/>
              </a:rPr>
              <a:t>The firm will have an actual site and also opt for online business after growing tremendously in the market.</a:t>
            </a:r>
          </a:p>
          <a:p>
            <a:pPr>
              <a:lnSpc>
                <a:spcPct val="200000"/>
              </a:lnSpc>
              <a:buFont typeface="Arial" pitchFamily="34" charset="0"/>
              <a:buChar char="•"/>
            </a:pPr>
            <a:r>
              <a:rPr lang="en-GB" sz="1200" baseline="0" dirty="0" smtClean="0">
                <a:latin typeface="Times New Roman" pitchFamily="18" charset="0"/>
                <a:cs typeface="Times New Roman" pitchFamily="18" charset="0"/>
              </a:rPr>
              <a:t>Competitive Advantage;</a:t>
            </a:r>
          </a:p>
          <a:p>
            <a:pPr>
              <a:lnSpc>
                <a:spcPct val="200000"/>
              </a:lnSpc>
              <a:buFont typeface="Arial" pitchFamily="34" charset="0"/>
              <a:buChar char="•"/>
            </a:pPr>
            <a:r>
              <a:rPr lang="en-GB" sz="1200" baseline="0" dirty="0" smtClean="0">
                <a:latin typeface="Times New Roman" pitchFamily="18" charset="0"/>
                <a:cs typeface="Times New Roman" pitchFamily="18" charset="0"/>
              </a:rPr>
              <a:t>Product differentiation by providing a coffee product that has unique benefits such as high quality product, or impressive brand image to attain a broader market share (Khuong, 2019).</a:t>
            </a:r>
          </a:p>
          <a:p>
            <a:pPr>
              <a:lnSpc>
                <a:spcPct val="200000"/>
              </a:lnSpc>
              <a:buFont typeface="Arial" pitchFamily="34" charset="0"/>
              <a:buChar char="•"/>
            </a:pPr>
            <a:r>
              <a:rPr lang="en-GB" sz="1200" baseline="0" dirty="0" smtClean="0">
                <a:latin typeface="Times New Roman" pitchFamily="18" charset="0"/>
                <a:cs typeface="Times New Roman" pitchFamily="18" charset="0"/>
              </a:rPr>
              <a:t>Cost leadership such as to minimize service time as well as selecting the smaller price point for the commodity.</a:t>
            </a:r>
          </a:p>
          <a:p>
            <a:pPr>
              <a:lnSpc>
                <a:spcPct val="200000"/>
              </a:lnSpc>
              <a:buFont typeface="Arial" pitchFamily="34" charset="0"/>
              <a:buChar char="•"/>
            </a:pPr>
            <a:r>
              <a:rPr lang="en-GB" sz="1200" baseline="0" dirty="0" smtClean="0">
                <a:latin typeface="Times New Roman" pitchFamily="18" charset="0"/>
                <a:cs typeface="Times New Roman" pitchFamily="18" charset="0"/>
              </a:rPr>
              <a:t>Zitex mission statement is creating vibrant cafes that are reflecting, improving and inspiring our societies.</a:t>
            </a:r>
          </a:p>
          <a:p>
            <a:pPr>
              <a:lnSpc>
                <a:spcPct val="200000"/>
              </a:lnSpc>
              <a:buFont typeface="Arial" pitchFamily="34" charset="0"/>
              <a:buChar char="•"/>
            </a:pPr>
            <a:endParaRPr lang="en-US" sz="1200" baseline="0" dirty="0">
              <a:latin typeface="Times New Roman" pitchFamily="18" charset="0"/>
              <a:cs typeface="Times New Roman" pitchFamily="18" charset="0"/>
            </a:endParaRPr>
          </a:p>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5FD85232-6FE8-4D70-B9B3-9006A72EDFD4}" type="slidenum">
              <a:rPr lang="en-US" smtClean="0"/>
              <a:pPr/>
              <a:t>3</a:t>
            </a:fld>
            <a:endParaRPr lang="en-US"/>
          </a:p>
        </p:txBody>
      </p:sp>
    </p:spTree>
    <p:extLst>
      <p:ext uri="{BB962C8B-B14F-4D97-AF65-F5344CB8AC3E}">
        <p14:creationId xmlns:p14="http://schemas.microsoft.com/office/powerpoint/2010/main" xmlns="" val="24105355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Provide a discussion as to the reason for the funding, the amount of the funding, along with a breakdown of how the funding will be utilized.</a:t>
            </a:r>
            <a:r>
              <a:rPr lang="en-US" baseline="0" dirty="0"/>
              <a:t> In other words, how do you plan on spending those funds? Specifics are required</a:t>
            </a:r>
            <a:r>
              <a:rPr lang="en-US" baseline="0" dirty="0" smtClean="0"/>
              <a:t>.</a:t>
            </a:r>
            <a:endParaRPr lang="en-US" dirty="0" smtClean="0"/>
          </a:p>
          <a:p>
            <a:endParaRPr lang="en-GB" dirty="0" smtClean="0"/>
          </a:p>
          <a:p>
            <a:pPr>
              <a:lnSpc>
                <a:spcPct val="200000"/>
              </a:lnSpc>
              <a:buFont typeface="Arial" pitchFamily="34" charset="0"/>
              <a:buChar char="•"/>
            </a:pPr>
            <a:r>
              <a:rPr lang="en-GB" sz="1200" dirty="0" smtClean="0">
                <a:latin typeface="Times New Roman" pitchFamily="18" charset="0"/>
                <a:cs typeface="Times New Roman" pitchFamily="18" charset="0"/>
              </a:rPr>
              <a:t>The</a:t>
            </a:r>
            <a:r>
              <a:rPr lang="en-GB" sz="1200" baseline="0" dirty="0" smtClean="0">
                <a:latin typeface="Times New Roman" pitchFamily="18" charset="0"/>
                <a:cs typeface="Times New Roman" pitchFamily="18" charset="0"/>
              </a:rPr>
              <a:t> venture will require $115,000 from owners investment and request bank loan of $20,000 for the purpose of covering the start-up cost including items required plus early months’ deficient spending.</a:t>
            </a:r>
          </a:p>
          <a:p>
            <a:pPr>
              <a:lnSpc>
                <a:spcPct val="200000"/>
              </a:lnSpc>
              <a:buFont typeface="Arial" pitchFamily="34" charset="0"/>
              <a:buChar char="•"/>
            </a:pPr>
            <a:r>
              <a:rPr lang="en-GB" sz="1200" baseline="0" dirty="0" smtClean="0">
                <a:latin typeface="Times New Roman" pitchFamily="18" charset="0"/>
                <a:cs typeface="Times New Roman" pitchFamily="18" charset="0"/>
              </a:rPr>
              <a:t>The start-up expenditure of $25,500 entails the following;</a:t>
            </a:r>
          </a:p>
          <a:p>
            <a:pPr>
              <a:lnSpc>
                <a:spcPct val="200000"/>
              </a:lnSpc>
              <a:buFont typeface="Arial" pitchFamily="34" charset="0"/>
              <a:buChar char="•"/>
            </a:pPr>
            <a:r>
              <a:rPr lang="en-GB" sz="1200" baseline="0" dirty="0" smtClean="0">
                <a:latin typeface="Times New Roman" pitchFamily="18" charset="0"/>
                <a:cs typeface="Times New Roman" pitchFamily="18" charset="0"/>
              </a:rPr>
              <a:t>Legal charges to obtain licences, permits and accounting services totals to $1,100</a:t>
            </a:r>
          </a:p>
          <a:p>
            <a:pPr>
              <a:lnSpc>
                <a:spcPct val="200000"/>
              </a:lnSpc>
              <a:buFont typeface="Arial" pitchFamily="34" charset="0"/>
              <a:buChar char="•"/>
            </a:pPr>
            <a:r>
              <a:rPr lang="en-GB" sz="1200" baseline="0" dirty="0" smtClean="0">
                <a:latin typeface="Times New Roman" pitchFamily="18" charset="0"/>
                <a:cs typeface="Times New Roman" pitchFamily="18" charset="0"/>
              </a:rPr>
              <a:t>Promotional marketing expenses for Zitex Coffee Shop grand opening amounting to $3,400</a:t>
            </a:r>
          </a:p>
          <a:p>
            <a:pPr>
              <a:lnSpc>
                <a:spcPct val="200000"/>
              </a:lnSpc>
              <a:buFont typeface="Arial" pitchFamily="34" charset="0"/>
              <a:buChar char="•"/>
            </a:pPr>
            <a:r>
              <a:rPr lang="en-GB" sz="1200" baseline="0" dirty="0" smtClean="0">
                <a:latin typeface="Times New Roman" pitchFamily="18" charset="0"/>
                <a:cs typeface="Times New Roman" pitchFamily="18" charset="0"/>
              </a:rPr>
              <a:t>Consultation fees of $2,900 compensated to ABC Espresso Services.</a:t>
            </a:r>
          </a:p>
          <a:p>
            <a:pPr>
              <a:lnSpc>
                <a:spcPct val="200000"/>
              </a:lnSpc>
              <a:buFont typeface="Arial" pitchFamily="34" charset="0"/>
              <a:buChar char="•"/>
            </a:pPr>
            <a:r>
              <a:rPr lang="en-GB" sz="1200" baseline="0" dirty="0" smtClean="0">
                <a:latin typeface="Times New Roman" pitchFamily="18" charset="0"/>
                <a:cs typeface="Times New Roman" pitchFamily="18" charset="0"/>
              </a:rPr>
              <a:t>Insurance coverage total premium of $2,500, that is, property causality, general liability and employees’ compensation.</a:t>
            </a:r>
          </a:p>
          <a:p>
            <a:pPr>
              <a:lnSpc>
                <a:spcPct val="200000"/>
              </a:lnSpc>
              <a:buFont typeface="Arial" pitchFamily="34" charset="0"/>
              <a:buChar char="•"/>
            </a:pPr>
            <a:r>
              <a:rPr lang="en-GB" sz="1200" baseline="0" dirty="0" smtClean="0">
                <a:latin typeface="Times New Roman" pitchFamily="18" charset="0"/>
                <a:cs typeface="Times New Roman" pitchFamily="18" charset="0"/>
              </a:rPr>
              <a:t>Property remodelling in the cost of $12,000</a:t>
            </a:r>
          </a:p>
          <a:p>
            <a:pPr>
              <a:lnSpc>
                <a:spcPct val="200000"/>
              </a:lnSpc>
              <a:buFont typeface="Arial" pitchFamily="34" charset="0"/>
              <a:buChar char="•"/>
            </a:pPr>
            <a:r>
              <a:rPr lang="en-GB" sz="1200" baseline="0" dirty="0" smtClean="0">
                <a:latin typeface="Times New Roman" pitchFamily="18" charset="0"/>
                <a:cs typeface="Times New Roman" pitchFamily="18" charset="0"/>
              </a:rPr>
              <a:t>Stationery expenses ($600) as well as utility deposits and phone ($3,000).</a:t>
            </a:r>
          </a:p>
          <a:p>
            <a:pPr>
              <a:lnSpc>
                <a:spcPct val="200000"/>
              </a:lnSpc>
              <a:buFont typeface="Arial" pitchFamily="34" charset="0"/>
              <a:buChar char="•"/>
            </a:pPr>
            <a:r>
              <a:rPr lang="en-GB" sz="1200" baseline="0" dirty="0" smtClean="0">
                <a:latin typeface="Times New Roman" pitchFamily="18" charset="0"/>
                <a:cs typeface="Times New Roman" pitchFamily="18" charset="0"/>
              </a:rPr>
              <a:t>The needed start-up items of $110,000 include;</a:t>
            </a:r>
          </a:p>
          <a:p>
            <a:pPr>
              <a:lnSpc>
                <a:spcPct val="200000"/>
              </a:lnSpc>
              <a:buFont typeface="Arial" pitchFamily="34" charset="0"/>
              <a:buChar char="•"/>
            </a:pPr>
            <a:r>
              <a:rPr lang="en-GB" sz="1200" baseline="0" dirty="0" smtClean="0">
                <a:latin typeface="Times New Roman" pitchFamily="18" charset="0"/>
                <a:cs typeface="Times New Roman" pitchFamily="18" charset="0"/>
              </a:rPr>
              <a:t>Amount $60000 cash in the bank well enough to cover workers and owner’s remuneration.</a:t>
            </a:r>
          </a:p>
          <a:p>
            <a:pPr>
              <a:lnSpc>
                <a:spcPct val="200000"/>
              </a:lnSpc>
              <a:buFont typeface="Arial" pitchFamily="34" charset="0"/>
              <a:buChar char="•"/>
            </a:pPr>
            <a:r>
              <a:rPr lang="en-GB" sz="1200" baseline="0" dirty="0" smtClean="0">
                <a:latin typeface="Times New Roman" pitchFamily="18" charset="0"/>
                <a:cs typeface="Times New Roman" pitchFamily="18" charset="0"/>
              </a:rPr>
              <a:t>Start-up inventory totalling to $11,000 which include;</a:t>
            </a:r>
          </a:p>
          <a:p>
            <a:pPr>
              <a:lnSpc>
                <a:spcPct val="200000"/>
              </a:lnSpc>
              <a:buFont typeface="Arial" pitchFamily="34" charset="0"/>
              <a:buChar char="•"/>
            </a:pPr>
            <a:r>
              <a:rPr lang="en-GB" sz="1200" baseline="0" dirty="0" smtClean="0">
                <a:latin typeface="Times New Roman" pitchFamily="18" charset="0"/>
                <a:cs typeface="Times New Roman" pitchFamily="18" charset="0"/>
              </a:rPr>
              <a:t>Beans of coffee-$4,000</a:t>
            </a:r>
          </a:p>
          <a:p>
            <a:pPr>
              <a:lnSpc>
                <a:spcPct val="200000"/>
              </a:lnSpc>
              <a:buFont typeface="Arial" pitchFamily="34" charset="0"/>
              <a:buChar char="•"/>
            </a:pPr>
            <a:r>
              <a:rPr lang="en-GB" sz="1200" baseline="0" dirty="0" smtClean="0">
                <a:latin typeface="Times New Roman" pitchFamily="18" charset="0"/>
                <a:cs typeface="Times New Roman" pitchFamily="18" charset="0"/>
              </a:rPr>
              <a:t>Baked goods, coffee filters, sandwiches, salads, beverages, tea, etc.-$5,000</a:t>
            </a:r>
          </a:p>
          <a:p>
            <a:pPr>
              <a:lnSpc>
                <a:spcPct val="200000"/>
              </a:lnSpc>
              <a:buFont typeface="Arial" pitchFamily="34" charset="0"/>
              <a:buChar char="•"/>
            </a:pPr>
            <a:r>
              <a:rPr lang="en-GB" sz="1200" baseline="0" dirty="0" smtClean="0">
                <a:latin typeface="Times New Roman" pitchFamily="18" charset="0"/>
                <a:cs typeface="Times New Roman" pitchFamily="18" charset="0"/>
              </a:rPr>
              <a:t>Supplies of retail e.g. Coffee bags, napkins and cleaning- $1,500</a:t>
            </a:r>
          </a:p>
          <a:p>
            <a:pPr>
              <a:lnSpc>
                <a:spcPct val="200000"/>
              </a:lnSpc>
              <a:buFont typeface="Arial" pitchFamily="34" charset="0"/>
              <a:buChar char="•"/>
            </a:pPr>
            <a:r>
              <a:rPr lang="en-GB" sz="1200" baseline="0" dirty="0" smtClean="0">
                <a:latin typeface="Times New Roman" pitchFamily="18" charset="0"/>
                <a:cs typeface="Times New Roman" pitchFamily="18" charset="0"/>
              </a:rPr>
              <a:t>Office supplies- $500</a:t>
            </a:r>
          </a:p>
          <a:p>
            <a:pPr>
              <a:lnSpc>
                <a:spcPct val="200000"/>
              </a:lnSpc>
              <a:buFont typeface="Arial" pitchFamily="34" charset="0"/>
              <a:buChar char="•"/>
            </a:pPr>
            <a:r>
              <a:rPr lang="en-GB" sz="1200" baseline="0" dirty="0" smtClean="0">
                <a:latin typeface="Times New Roman" pitchFamily="18" charset="0"/>
                <a:cs typeface="Times New Roman" pitchFamily="18" charset="0"/>
              </a:rPr>
              <a:t>Equipment required totalling to $39,000</a:t>
            </a:r>
          </a:p>
          <a:p>
            <a:pPr>
              <a:lnSpc>
                <a:spcPct val="200000"/>
              </a:lnSpc>
              <a:buFont typeface="Arial" pitchFamily="34" charset="0"/>
              <a:buChar char="•"/>
            </a:pPr>
            <a:r>
              <a:rPr lang="en-GB" sz="1200" baseline="0" dirty="0" smtClean="0">
                <a:latin typeface="Times New Roman" pitchFamily="18" charset="0"/>
                <a:cs typeface="Times New Roman" pitchFamily="18" charset="0"/>
              </a:rPr>
              <a:t>Coffee grinder- $400</a:t>
            </a:r>
          </a:p>
          <a:p>
            <a:pPr>
              <a:lnSpc>
                <a:spcPct val="200000"/>
              </a:lnSpc>
              <a:buFont typeface="Arial" pitchFamily="34" charset="0"/>
              <a:buChar char="•"/>
            </a:pPr>
            <a:r>
              <a:rPr lang="en-GB" sz="1200" baseline="0" dirty="0" smtClean="0">
                <a:latin typeface="Times New Roman" pitchFamily="18" charset="0"/>
                <a:cs typeface="Times New Roman" pitchFamily="18" charset="0"/>
              </a:rPr>
              <a:t>Espresso machine- $4,000</a:t>
            </a:r>
          </a:p>
          <a:p>
            <a:pPr>
              <a:lnSpc>
                <a:spcPct val="200000"/>
              </a:lnSpc>
              <a:buFont typeface="Arial" pitchFamily="34" charset="0"/>
              <a:buChar char="•"/>
            </a:pPr>
            <a:r>
              <a:rPr lang="en-GB" sz="1200" baseline="0" dirty="0" smtClean="0">
                <a:latin typeface="Times New Roman" pitchFamily="18" charset="0"/>
                <a:cs typeface="Times New Roman" pitchFamily="18" charset="0"/>
              </a:rPr>
              <a:t>Coffee maker- $500</a:t>
            </a:r>
          </a:p>
          <a:p>
            <a:pPr>
              <a:lnSpc>
                <a:spcPct val="200000"/>
              </a:lnSpc>
              <a:buFont typeface="Arial" pitchFamily="34" charset="0"/>
              <a:buChar char="•"/>
            </a:pPr>
            <a:r>
              <a:rPr lang="en-GB" sz="1200" baseline="0" dirty="0" smtClean="0">
                <a:latin typeface="Times New Roman" pitchFamily="18" charset="0"/>
                <a:cs typeface="Times New Roman" pitchFamily="18" charset="0"/>
              </a:rPr>
              <a:t>Equipment of food service e.g. Toasters, blender, microwave, refrigerators, etc.- $14,000</a:t>
            </a:r>
          </a:p>
          <a:p>
            <a:pPr>
              <a:lnSpc>
                <a:spcPct val="200000"/>
              </a:lnSpc>
              <a:buFont typeface="Arial" pitchFamily="34" charset="0"/>
              <a:buChar char="•"/>
            </a:pPr>
            <a:r>
              <a:rPr lang="en-GB" sz="1200" baseline="0" dirty="0" smtClean="0">
                <a:latin typeface="Times New Roman" pitchFamily="18" charset="0"/>
                <a:cs typeface="Times New Roman" pitchFamily="18" charset="0"/>
              </a:rPr>
              <a:t>Equipment of counter area such as flatware, glasses and plates- $2,000</a:t>
            </a:r>
          </a:p>
          <a:p>
            <a:pPr>
              <a:lnSpc>
                <a:spcPct val="200000"/>
              </a:lnSpc>
              <a:buFont typeface="Arial" pitchFamily="34" charset="0"/>
              <a:buChar char="•"/>
            </a:pPr>
            <a:r>
              <a:rPr lang="en-GB" sz="1200" baseline="0" dirty="0" smtClean="0">
                <a:latin typeface="Times New Roman" pitchFamily="18" charset="0"/>
                <a:cs typeface="Times New Roman" pitchFamily="18" charset="0"/>
              </a:rPr>
              <a:t>Storage equipment (food case, shelves, bins)- $3,700</a:t>
            </a:r>
          </a:p>
          <a:p>
            <a:pPr>
              <a:lnSpc>
                <a:spcPct val="200000"/>
              </a:lnSpc>
              <a:buFont typeface="Arial" pitchFamily="34" charset="0"/>
              <a:buChar char="•"/>
            </a:pPr>
            <a:r>
              <a:rPr lang="en-GB" sz="1200" baseline="0" dirty="0" smtClean="0">
                <a:latin typeface="Times New Roman" pitchFamily="18" charset="0"/>
                <a:cs typeface="Times New Roman" pitchFamily="18" charset="0"/>
              </a:rPr>
              <a:t>Store necessities (security and ventilation)- $10,600</a:t>
            </a:r>
          </a:p>
          <a:p>
            <a:pPr>
              <a:lnSpc>
                <a:spcPct val="200000"/>
              </a:lnSpc>
              <a:buFont typeface="Arial" pitchFamily="34" charset="0"/>
              <a:buChar char="•"/>
            </a:pPr>
            <a:r>
              <a:rPr lang="en-GB" sz="1200" baseline="0" dirty="0" smtClean="0">
                <a:latin typeface="Times New Roman" pitchFamily="18" charset="0"/>
                <a:cs typeface="Times New Roman" pitchFamily="18" charset="0"/>
              </a:rPr>
              <a:t>Office requirements (phone, PC, file cabinets, printer and furniture)- $3,500</a:t>
            </a:r>
          </a:p>
          <a:p>
            <a:pPr>
              <a:lnSpc>
                <a:spcPct val="200000"/>
              </a:lnSpc>
              <a:buFont typeface="Arial" pitchFamily="34" charset="0"/>
              <a:buChar char="•"/>
            </a:pPr>
            <a:r>
              <a:rPr lang="en-GB" sz="1200" baseline="0" dirty="0" smtClean="0">
                <a:latin typeface="Times New Roman" pitchFamily="18" charset="0"/>
                <a:cs typeface="Times New Roman" pitchFamily="18" charset="0"/>
              </a:rPr>
              <a:t>Other miscellaneous expenses- $300</a:t>
            </a:r>
          </a:p>
          <a:p>
            <a:pPr>
              <a:lnSpc>
                <a:spcPct val="200000"/>
              </a:lnSpc>
              <a:buFont typeface="Arial" pitchFamily="34" charset="0"/>
              <a:buChar char="•"/>
            </a:pPr>
            <a:endParaRPr lang="en-GB" sz="1200" baseline="0" dirty="0" smtClean="0">
              <a:latin typeface="Times New Roman" pitchFamily="18" charset="0"/>
              <a:cs typeface="Times New Roman" pitchFamily="18" charset="0"/>
            </a:endParaRPr>
          </a:p>
          <a:p>
            <a:endParaRPr lang="en-GB" baseline="0" dirty="0" smtClean="0"/>
          </a:p>
          <a:p>
            <a:endParaRPr lang="en-GB" baseline="0" dirty="0" smtClean="0"/>
          </a:p>
          <a:p>
            <a:endParaRPr lang="en-GB" baseline="0" dirty="0" smtClean="0"/>
          </a:p>
          <a:p>
            <a:endParaRPr lang="en-GB" baseline="0" dirty="0" smtClean="0"/>
          </a:p>
          <a:p>
            <a:endParaRPr lang="en-US" dirty="0"/>
          </a:p>
        </p:txBody>
      </p:sp>
      <p:sp>
        <p:nvSpPr>
          <p:cNvPr id="4" name="Slide Number Placeholder 3"/>
          <p:cNvSpPr>
            <a:spLocks noGrp="1"/>
          </p:cNvSpPr>
          <p:nvPr>
            <p:ph type="sldNum" sz="quarter" idx="10"/>
          </p:nvPr>
        </p:nvSpPr>
        <p:spPr/>
        <p:txBody>
          <a:bodyPr/>
          <a:lstStyle/>
          <a:p>
            <a:fld id="{5FD85232-6FE8-4D70-B9B3-9006A72EDFD4}" type="slidenum">
              <a:rPr lang="en-US" smtClean="0"/>
              <a:pPr/>
              <a:t>4</a:t>
            </a:fld>
            <a:endParaRPr lang="en-US"/>
          </a:p>
        </p:txBody>
      </p:sp>
    </p:spTree>
    <p:extLst>
      <p:ext uri="{BB962C8B-B14F-4D97-AF65-F5344CB8AC3E}">
        <p14:creationId xmlns:p14="http://schemas.microsoft.com/office/powerpoint/2010/main" xmlns="" val="36876853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Discuss the requirements and the risks related to self-funding. Self-funding</a:t>
            </a:r>
            <a:r>
              <a:rPr lang="en-US" baseline="0" dirty="0"/>
              <a:t> refers to savings, retirement withdrawals, etc. This is a general discussion laying out the choice</a:t>
            </a:r>
            <a:r>
              <a:rPr lang="en-US" baseline="0" dirty="0" smtClean="0"/>
              <a:t>.</a:t>
            </a:r>
          </a:p>
          <a:p>
            <a:pPr marL="0" marR="0" lvl="0" indent="0" algn="l" defTabSz="914400" rtl="0" eaLnBrk="1" fontAlgn="auto" latinLnBrk="0" hangingPunct="1">
              <a:lnSpc>
                <a:spcPct val="200000"/>
              </a:lnSpc>
              <a:spcBef>
                <a:spcPts val="0"/>
              </a:spcBef>
              <a:spcAft>
                <a:spcPts val="0"/>
              </a:spcAft>
              <a:buClrTx/>
              <a:buSzTx/>
              <a:buFont typeface="Arial" pitchFamily="34" charset="0"/>
              <a:buChar char="•"/>
              <a:tabLst/>
              <a:defRPr/>
            </a:pPr>
            <a:endParaRPr lang="en-US" dirty="0">
              <a:latin typeface="Times New Roman" pitchFamily="18" charset="0"/>
              <a:cs typeface="Times New Roman" pitchFamily="18" charset="0"/>
            </a:endParaRPr>
          </a:p>
          <a:p>
            <a:pPr>
              <a:lnSpc>
                <a:spcPct val="200000"/>
              </a:lnSpc>
              <a:buFont typeface="Arial" pitchFamily="34" charset="0"/>
              <a:buChar char="•"/>
            </a:pPr>
            <a:r>
              <a:rPr lang="en-GB" dirty="0" smtClean="0">
                <a:latin typeface="Times New Roman" pitchFamily="18" charset="0"/>
                <a:cs typeface="Times New Roman" pitchFamily="18" charset="0"/>
              </a:rPr>
              <a:t>Self-funding requires you</a:t>
            </a:r>
            <a:r>
              <a:rPr lang="en-GB" baseline="0" dirty="0" smtClean="0">
                <a:latin typeface="Times New Roman" pitchFamily="18" charset="0"/>
                <a:cs typeface="Times New Roman" pitchFamily="18" charset="0"/>
              </a:rPr>
              <a:t> to have home equity loan, life insurance, securities and investments, personal savings and credit cards to finance your business idea.</a:t>
            </a:r>
          </a:p>
          <a:p>
            <a:pPr>
              <a:lnSpc>
                <a:spcPct val="200000"/>
              </a:lnSpc>
              <a:buFont typeface="Arial" pitchFamily="34" charset="0"/>
              <a:buChar char="•"/>
            </a:pPr>
            <a:r>
              <a:rPr lang="en-GB" baseline="0" dirty="0" smtClean="0">
                <a:latin typeface="Times New Roman" pitchFamily="18" charset="0"/>
                <a:cs typeface="Times New Roman" pitchFamily="18" charset="0"/>
              </a:rPr>
              <a:t>Risks of self-funding include;</a:t>
            </a:r>
          </a:p>
          <a:p>
            <a:pPr>
              <a:lnSpc>
                <a:spcPct val="200000"/>
              </a:lnSpc>
              <a:buFont typeface="Arial" pitchFamily="34" charset="0"/>
              <a:buChar char="•"/>
            </a:pPr>
            <a:r>
              <a:rPr lang="en-GB" baseline="0" dirty="0" smtClean="0">
                <a:latin typeface="Times New Roman" pitchFamily="18" charset="0"/>
                <a:cs typeface="Times New Roman" pitchFamily="18" charset="0"/>
              </a:rPr>
              <a:t>Exposure of assets whereby the assets of the employer are susceptible to any liability generated, more importantly,  by legal action.</a:t>
            </a:r>
          </a:p>
          <a:p>
            <a:pPr>
              <a:lnSpc>
                <a:spcPct val="200000"/>
              </a:lnSpc>
              <a:buFont typeface="Arial" pitchFamily="34" charset="0"/>
              <a:buChar char="•"/>
            </a:pPr>
            <a:r>
              <a:rPr lang="en-GB" baseline="0" dirty="0" smtClean="0">
                <a:latin typeface="Times New Roman" pitchFamily="18" charset="0"/>
                <a:cs typeface="Times New Roman" pitchFamily="18" charset="0"/>
              </a:rPr>
              <a:t>Slow growth rate because your growth capability is limited to your cash flow business production and your own funds size.</a:t>
            </a:r>
          </a:p>
          <a:p>
            <a:pPr>
              <a:lnSpc>
                <a:spcPct val="200000"/>
              </a:lnSpc>
              <a:buFont typeface="Arial" pitchFamily="34" charset="0"/>
              <a:buChar char="•"/>
            </a:pPr>
            <a:r>
              <a:rPr lang="en-GB" baseline="0" dirty="0" smtClean="0">
                <a:latin typeface="Times New Roman" pitchFamily="18" charset="0"/>
                <a:cs typeface="Times New Roman" pitchFamily="18" charset="0"/>
              </a:rPr>
              <a:t>Finally, no contacts as compared to venture capitalists, angel investors and other investors type who enjoy their contacts networking to open up new business opportunities (Marcin, Tomasz &amp; Katarzyna, 2016).</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5FD85232-6FE8-4D70-B9B3-9006A72EDFD4}" type="slidenum">
              <a:rPr lang="en-US" smtClean="0"/>
              <a:pPr/>
              <a:t>5</a:t>
            </a:fld>
            <a:endParaRPr lang="en-US"/>
          </a:p>
        </p:txBody>
      </p:sp>
    </p:spTree>
    <p:extLst>
      <p:ext uri="{BB962C8B-B14F-4D97-AF65-F5344CB8AC3E}">
        <p14:creationId xmlns:p14="http://schemas.microsoft.com/office/powerpoint/2010/main" xmlns="" val="14927281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Discuss the requirements and the risks related to debt funding. Debt refers to anything that must be paid back (</a:t>
            </a:r>
            <a:r>
              <a:rPr lang="en-US" dirty="0" err="1"/>
              <a:t>ie</a:t>
            </a:r>
            <a:r>
              <a:rPr lang="en-US" dirty="0"/>
              <a:t> loans, credit cards,</a:t>
            </a:r>
            <a:r>
              <a:rPr lang="en-US" baseline="0" dirty="0"/>
              <a:t> etc). This is a general discussion laying out the </a:t>
            </a:r>
            <a:r>
              <a:rPr lang="en-US" baseline="0" dirty="0" smtClean="0"/>
              <a:t>choice.</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GB" baseline="0" dirty="0" smtClean="0"/>
              <a:t>Requirements of debt funding;</a:t>
            </a:r>
            <a:endParaRPr lang="en-US" baseline="0" dirty="0" smtClean="0"/>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GB" baseline="0" dirty="0" smtClean="0"/>
              <a:t>The organization should assume a loan and repay back with a certain interest over agreed time. </a:t>
            </a:r>
            <a:endParaRPr lang="en-US" baseline="0" dirty="0" smtClean="0"/>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GB" baseline="0" dirty="0" smtClean="0"/>
              <a:t>Debt funding needs the firm to have good debt-to-equity ratio. It is the ability of the organization’s resources in covering the debts that are all outstanding in the case of business liquidation (Pakhnenko, 2019).</a:t>
            </a:r>
            <a:endParaRPr lang="en-US" dirty="0"/>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GB" dirty="0" smtClean="0"/>
              <a:t>Provision of collateral to act</a:t>
            </a:r>
            <a:r>
              <a:rPr lang="en-GB" baseline="0" dirty="0" smtClean="0"/>
              <a:t> as security if the firm fails to repay the debt.</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GB" baseline="0" dirty="0" smtClean="0"/>
              <a:t>The firm should portray good credit rating to get financial support.</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GB" baseline="0" dirty="0" smtClean="0"/>
              <a:t>Risks related to debt funding encompasses;</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GB" baseline="0" dirty="0" smtClean="0"/>
              <a:t>Asset potential risk based on the collateral provided to the lender.</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GB" baseline="0" dirty="0" smtClean="0"/>
              <a:t>It might be expensive especially in the event where the loan has higher interest rate compared to your end financial product.</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GB" baseline="0" dirty="0" smtClean="0"/>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GB"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5FD85232-6FE8-4D70-B9B3-9006A72EDFD4}" type="slidenum">
              <a:rPr lang="en-US" smtClean="0"/>
              <a:pPr/>
              <a:t>6</a:t>
            </a:fld>
            <a:endParaRPr lang="en-US"/>
          </a:p>
        </p:txBody>
      </p:sp>
    </p:spTree>
    <p:extLst>
      <p:ext uri="{BB962C8B-B14F-4D97-AF65-F5344CB8AC3E}">
        <p14:creationId xmlns:p14="http://schemas.microsoft.com/office/powerpoint/2010/main" xmlns="" val="13831830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Discuss the requirements and the risks related to equity funding. Equity refers to ownership interests. This involves angel investors, venture capital, friends,</a:t>
            </a:r>
            <a:r>
              <a:rPr lang="en-US" baseline="0" dirty="0"/>
              <a:t> family, etc. This is funding from others and not from yourself. Funding from yourself should be discussed under slide 5. This is a general discussion laying out the </a:t>
            </a:r>
            <a:r>
              <a:rPr lang="en-US" baseline="0" dirty="0" smtClean="0"/>
              <a:t>choice.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aseline="0" dirty="0" smtClean="0"/>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GB" baseline="0" dirty="0" smtClean="0">
                <a:latin typeface="Times New Roman" pitchFamily="18" charset="0"/>
                <a:cs typeface="Times New Roman" pitchFamily="18" charset="0"/>
              </a:rPr>
              <a:t>Equity finance requires;</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GB" baseline="0" dirty="0" smtClean="0">
                <a:latin typeface="Times New Roman" pitchFamily="18" charset="0"/>
                <a:cs typeface="Times New Roman" pitchFamily="18" charset="0"/>
              </a:rPr>
              <a:t>A particular number of shares are used to secure your capital, and in most cases, is through selling.</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GB" baseline="0" dirty="0" smtClean="0">
                <a:latin typeface="Times New Roman" pitchFamily="18" charset="0"/>
                <a:cs typeface="Times New Roman" pitchFamily="18" charset="0"/>
              </a:rPr>
              <a:t>The share sold actually represents the company’s single unit of ownership.</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GB" baseline="0" dirty="0" smtClean="0">
                <a:latin typeface="Times New Roman" pitchFamily="18" charset="0"/>
                <a:cs typeface="Times New Roman" pitchFamily="18" charset="0"/>
              </a:rPr>
              <a:t>All investors facilitating capital to the business start-up will be exchanging this in respect of your ownership units in business.</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GB" baseline="0" dirty="0" smtClean="0">
                <a:latin typeface="Times New Roman" pitchFamily="18" charset="0"/>
                <a:cs typeface="Times New Roman" pitchFamily="18" charset="0"/>
              </a:rPr>
              <a:t>An investor becomes a shareholder of the business when he/she invests.</a:t>
            </a:r>
            <a:endParaRPr lang="en-US" baseline="0" dirty="0" smtClean="0">
              <a:latin typeface="Times New Roman" pitchFamily="18" charset="0"/>
              <a:cs typeface="Times New Roman" pitchFamily="18" charset="0"/>
            </a:endParaRP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GB" dirty="0" smtClean="0">
                <a:latin typeface="Times New Roman" pitchFamily="18" charset="0"/>
                <a:cs typeface="Times New Roman" pitchFamily="18" charset="0"/>
              </a:rPr>
              <a:t>Risks of equity funding includes;</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GB" dirty="0" smtClean="0">
                <a:latin typeface="Times New Roman" pitchFamily="18" charset="0"/>
                <a:cs typeface="Times New Roman" pitchFamily="18" charset="0"/>
              </a:rPr>
              <a:t>Hinders</a:t>
            </a:r>
            <a:r>
              <a:rPr lang="en-GB" baseline="0" dirty="0" smtClean="0">
                <a:latin typeface="Times New Roman" pitchFamily="18" charset="0"/>
                <a:cs typeface="Times New Roman" pitchFamily="18" charset="0"/>
              </a:rPr>
              <a:t> growth opportunities when the firm distributes the entire profit to shareholders.</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GB" baseline="0" dirty="0" smtClean="0">
                <a:latin typeface="Times New Roman" pitchFamily="18" charset="0"/>
                <a:cs typeface="Times New Roman" pitchFamily="18" charset="0"/>
              </a:rPr>
              <a:t>Control loss. Equity partners could need a voice to make business decisions.</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GB" baseline="0" dirty="0" smtClean="0">
                <a:latin typeface="Times New Roman" pitchFamily="18" charset="0"/>
                <a:cs typeface="Times New Roman" pitchFamily="18" charset="0"/>
              </a:rPr>
              <a:t>Potential conflict eruption because all the shareholders will not always have a solid agreement when making decisions.</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GB" baseline="0" dirty="0" smtClean="0">
                <a:latin typeface="Times New Roman" pitchFamily="18" charset="0"/>
                <a:cs typeface="Times New Roman" pitchFamily="18" charset="0"/>
              </a:rPr>
              <a:t>It is costly, time consuming and demanding to raise equity finance which might shift away the management attention from the key business operations (Paul, 2020).</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GB" baseline="0" dirty="0" smtClean="0">
                <a:latin typeface="Times New Roman" pitchFamily="18" charset="0"/>
                <a:cs typeface="Times New Roman" pitchFamily="18" charset="0"/>
              </a:rPr>
              <a:t>Legal including regulatory issues should be complied to raise equity finance, for instance, in the event of promoting investments.</a:t>
            </a:r>
            <a:endParaRPr lang="en-US" dirty="0">
              <a:latin typeface="Times New Roman" pitchFamily="18" charset="0"/>
              <a:cs typeface="Times New Roman"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5FD85232-6FE8-4D70-B9B3-9006A72EDFD4}" type="slidenum">
              <a:rPr lang="en-US" smtClean="0"/>
              <a:pPr/>
              <a:t>7</a:t>
            </a:fld>
            <a:endParaRPr lang="en-US"/>
          </a:p>
        </p:txBody>
      </p:sp>
    </p:spTree>
    <p:extLst>
      <p:ext uri="{BB962C8B-B14F-4D97-AF65-F5344CB8AC3E}">
        <p14:creationId xmlns:p14="http://schemas.microsoft.com/office/powerpoint/2010/main" xmlns="" val="8556778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Discuss your overall choice of funding. You may use a combination. This is specific to you and your business, so make sure</a:t>
            </a:r>
            <a:r>
              <a:rPr lang="en-US" baseline="0" dirty="0"/>
              <a:t> you provide substantial reasoning and details. If you choose a combination, make sure you include specifics as to how much you need from each funding </a:t>
            </a:r>
            <a:r>
              <a:rPr lang="en-US" baseline="0" dirty="0" smtClean="0"/>
              <a:t>source.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aseline="0" dirty="0" smtClean="0"/>
          </a:p>
          <a:p>
            <a:pPr marL="0" marR="0" lvl="0" indent="0" algn="l" defTabSz="914400" rtl="0" eaLnBrk="1" fontAlgn="auto" latinLnBrk="0" hangingPunct="1">
              <a:lnSpc>
                <a:spcPct val="200000"/>
              </a:lnSpc>
              <a:spcBef>
                <a:spcPts val="0"/>
              </a:spcBef>
              <a:spcAft>
                <a:spcPts val="0"/>
              </a:spcAft>
              <a:buClrTx/>
              <a:buSzTx/>
              <a:buFont typeface="Arial" pitchFamily="34" charset="0"/>
              <a:buChar char="•"/>
              <a:tabLst/>
              <a:defRPr/>
            </a:pPr>
            <a:r>
              <a:rPr lang="en-GB" sz="1200" baseline="0" dirty="0" smtClean="0">
                <a:latin typeface="Times New Roman" pitchFamily="18" charset="0"/>
                <a:cs typeface="Times New Roman" pitchFamily="18" charset="0"/>
              </a:rPr>
              <a:t>The business funding will originate from two important sources, that is, self-funding and debt finance in terms of bank loans.</a:t>
            </a:r>
          </a:p>
          <a:p>
            <a:pPr marL="0" marR="0" lvl="0" indent="0" algn="l" defTabSz="914400" rtl="0" eaLnBrk="1" fontAlgn="auto" latinLnBrk="0" hangingPunct="1">
              <a:lnSpc>
                <a:spcPct val="200000"/>
              </a:lnSpc>
              <a:spcBef>
                <a:spcPts val="0"/>
              </a:spcBef>
              <a:spcAft>
                <a:spcPts val="0"/>
              </a:spcAft>
              <a:buClrTx/>
              <a:buSzTx/>
              <a:buFont typeface="Arial" pitchFamily="34" charset="0"/>
              <a:buChar char="•"/>
              <a:tabLst/>
              <a:defRPr/>
            </a:pPr>
            <a:r>
              <a:rPr lang="en-GB" sz="1200" baseline="0" dirty="0" smtClean="0">
                <a:latin typeface="Times New Roman" pitchFamily="18" charset="0"/>
                <a:cs typeface="Times New Roman" pitchFamily="18" charset="0"/>
              </a:rPr>
              <a:t>Two major owners, Bill and Gregory will contribute $60,000 and $45,000 respectively and $10,000 from other investors, and this sums to $115,000.</a:t>
            </a:r>
          </a:p>
          <a:p>
            <a:pPr marL="0" marR="0" lvl="0" indent="0" algn="l" defTabSz="914400" rtl="0" eaLnBrk="1" fontAlgn="auto" latinLnBrk="0" hangingPunct="1">
              <a:lnSpc>
                <a:spcPct val="200000"/>
              </a:lnSpc>
              <a:spcBef>
                <a:spcPts val="0"/>
              </a:spcBef>
              <a:spcAft>
                <a:spcPts val="0"/>
              </a:spcAft>
              <a:buClrTx/>
              <a:buSzTx/>
              <a:buFont typeface="Arial" pitchFamily="34" charset="0"/>
              <a:buChar char="•"/>
              <a:tabLst/>
              <a:defRPr/>
            </a:pPr>
            <a:r>
              <a:rPr lang="en-GB" sz="1200" baseline="0" dirty="0" smtClean="0">
                <a:latin typeface="Times New Roman" pitchFamily="18" charset="0"/>
                <a:cs typeface="Times New Roman" pitchFamily="18" charset="0"/>
              </a:rPr>
              <a:t>The remaining figure purposefully to cater the start-up expenditure and assets will be fetched from a short-term loan (one year) amounting to $5,000 and a long term loan (four years) totalling to $15,000.</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US" dirty="0"/>
          </a:p>
        </p:txBody>
      </p:sp>
      <p:sp>
        <p:nvSpPr>
          <p:cNvPr id="4" name="Slide Number Placeholder 3"/>
          <p:cNvSpPr>
            <a:spLocks noGrp="1"/>
          </p:cNvSpPr>
          <p:nvPr>
            <p:ph type="sldNum" sz="quarter" idx="10"/>
          </p:nvPr>
        </p:nvSpPr>
        <p:spPr/>
        <p:txBody>
          <a:bodyPr/>
          <a:lstStyle/>
          <a:p>
            <a:fld id="{5FD85232-6FE8-4D70-B9B3-9006A72EDFD4}" type="slidenum">
              <a:rPr lang="en-US" smtClean="0"/>
              <a:pPr/>
              <a:t>8</a:t>
            </a:fld>
            <a:endParaRPr lang="en-US"/>
          </a:p>
        </p:txBody>
      </p:sp>
    </p:spTree>
    <p:extLst>
      <p:ext uri="{BB962C8B-B14F-4D97-AF65-F5344CB8AC3E}">
        <p14:creationId xmlns:p14="http://schemas.microsoft.com/office/powerpoint/2010/main" xmlns="" val="108880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Calculate and discuss your cost of capital</a:t>
            </a:r>
            <a:r>
              <a:rPr lang="en-US" baseline="0" dirty="0"/>
              <a:t> as a percentage for both the short-term (within 1 year) and long-term (over 1 year).</a:t>
            </a:r>
            <a:r>
              <a:rPr lang="en-US" dirty="0"/>
              <a:t> How much is</a:t>
            </a:r>
            <a:r>
              <a:rPr lang="en-US" baseline="0" dirty="0"/>
              <a:t> this funding going to cost you? If self-funding, think in terms of lost savings interest or retirement gains. If debt, think in terms of loan or credit card percentages. If equity, think in terms of how much your investors will expect as a return on their initial investment</a:t>
            </a:r>
            <a:r>
              <a:rPr lang="en-US" baseline="0" dirty="0" smtClean="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a:buFont typeface="Arial" pitchFamily="34" charset="0"/>
              <a:buChar char="•"/>
            </a:pPr>
            <a:r>
              <a:rPr lang="en-GB" dirty="0" smtClean="0"/>
              <a:t>Self-funding</a:t>
            </a:r>
            <a:r>
              <a:rPr lang="en-GB" baseline="0" dirty="0" smtClean="0"/>
              <a:t> has a saving interest of 12%, therefore,</a:t>
            </a:r>
          </a:p>
          <a:p>
            <a:pPr>
              <a:buFont typeface="Arial" pitchFamily="34" charset="0"/>
              <a:buChar char="•"/>
            </a:pPr>
            <a:r>
              <a:rPr lang="en-GB" baseline="0" dirty="0" smtClean="0"/>
              <a:t>The cost incurred will be 12/100*$105,000=$12,600</a:t>
            </a:r>
          </a:p>
          <a:p>
            <a:pPr>
              <a:buFont typeface="Arial" pitchFamily="34" charset="0"/>
              <a:buChar char="•"/>
            </a:pPr>
            <a:r>
              <a:rPr lang="en-GB" baseline="0" dirty="0" smtClean="0"/>
              <a:t>Debt Funding</a:t>
            </a:r>
          </a:p>
          <a:p>
            <a:pPr>
              <a:buFont typeface="Arial" pitchFamily="34" charset="0"/>
              <a:buChar char="•"/>
            </a:pPr>
            <a:r>
              <a:rPr lang="en-GB" baseline="0" dirty="0" smtClean="0"/>
              <a:t>The bank interest rate is charged at 12% per annum.</a:t>
            </a:r>
          </a:p>
          <a:p>
            <a:pPr>
              <a:buFont typeface="Arial" pitchFamily="34" charset="0"/>
              <a:buChar char="•"/>
            </a:pPr>
            <a:r>
              <a:rPr lang="en-GB" baseline="0" dirty="0" smtClean="0"/>
              <a:t>Cost realized will be, 12/100*$20,000=$2,400</a:t>
            </a:r>
          </a:p>
          <a:p>
            <a:pPr>
              <a:buFont typeface="Arial" pitchFamily="34" charset="0"/>
              <a:buChar char="•"/>
            </a:pPr>
            <a:r>
              <a:rPr lang="en-GB" baseline="0" dirty="0" smtClean="0"/>
              <a:t>Equity Funding</a:t>
            </a:r>
          </a:p>
          <a:p>
            <a:pPr>
              <a:buFont typeface="Arial" pitchFamily="34" charset="0"/>
              <a:buChar char="•"/>
            </a:pPr>
            <a:r>
              <a:rPr lang="en-GB" baseline="0" dirty="0" smtClean="0"/>
              <a:t>The returning investment rate is attributed at 15%, therefore, the cost of capital will be; 15/100*$10,000=$1,500.</a:t>
            </a:r>
          </a:p>
          <a:p>
            <a:pPr>
              <a:buFont typeface="Arial" pitchFamily="34" charset="0"/>
              <a:buChar char="•"/>
            </a:pPr>
            <a:r>
              <a:rPr lang="en-GB" baseline="0" dirty="0" smtClean="0"/>
              <a:t>The total cost of capital will amount to $16,500 ($12,600+$2,400+$1,500)</a:t>
            </a:r>
            <a:endParaRPr lang="en-US" dirty="0"/>
          </a:p>
        </p:txBody>
      </p:sp>
      <p:sp>
        <p:nvSpPr>
          <p:cNvPr id="4" name="Slide Number Placeholder 3"/>
          <p:cNvSpPr>
            <a:spLocks noGrp="1"/>
          </p:cNvSpPr>
          <p:nvPr>
            <p:ph type="sldNum" sz="quarter" idx="10"/>
          </p:nvPr>
        </p:nvSpPr>
        <p:spPr/>
        <p:txBody>
          <a:bodyPr/>
          <a:lstStyle/>
          <a:p>
            <a:fld id="{5FD85232-6FE8-4D70-B9B3-9006A72EDFD4}" type="slidenum">
              <a:rPr lang="en-US" smtClean="0"/>
              <a:pPr/>
              <a:t>9</a:t>
            </a:fld>
            <a:endParaRPr lang="en-US"/>
          </a:p>
        </p:txBody>
      </p:sp>
    </p:spTree>
    <p:extLst>
      <p:ext uri="{BB962C8B-B14F-4D97-AF65-F5344CB8AC3E}">
        <p14:creationId xmlns:p14="http://schemas.microsoft.com/office/powerpoint/2010/main" xmlns="" val="30983458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US" sz="1200" dirty="0">
                <a:latin typeface="Times New Roman" pitchFamily="18" charset="0"/>
                <a:cs typeface="Times New Roman" pitchFamily="18" charset="0"/>
              </a:rPr>
              <a:t>Provide estimated 3-Year P&amp;L</a:t>
            </a:r>
            <a:r>
              <a:rPr lang="en-US" sz="1200" baseline="0" dirty="0">
                <a:latin typeface="Times New Roman" pitchFamily="18" charset="0"/>
                <a:cs typeface="Times New Roman" pitchFamily="18" charset="0"/>
              </a:rPr>
              <a:t> figures and provide a discussion as to any growth assumptions, etc. Expenses will require details for credit (</a:t>
            </a:r>
            <a:r>
              <a:rPr lang="en-US" sz="1200" baseline="0" dirty="0" err="1">
                <a:latin typeface="Times New Roman" pitchFamily="18" charset="0"/>
                <a:cs typeface="Times New Roman" pitchFamily="18" charset="0"/>
              </a:rPr>
              <a:t>ie</a:t>
            </a:r>
            <a:r>
              <a:rPr lang="en-US" sz="1200" baseline="0" dirty="0">
                <a:latin typeface="Times New Roman" pitchFamily="18" charset="0"/>
                <a:cs typeface="Times New Roman" pitchFamily="18" charset="0"/>
              </a:rPr>
              <a:t> rent, salaries, </a:t>
            </a:r>
            <a:r>
              <a:rPr lang="en-US" sz="1200" baseline="0" dirty="0" err="1">
                <a:latin typeface="Times New Roman" pitchFamily="18" charset="0"/>
                <a:cs typeface="Times New Roman" pitchFamily="18" charset="0"/>
              </a:rPr>
              <a:t>etc</a:t>
            </a:r>
            <a:r>
              <a:rPr lang="en-US" sz="1200" baseline="0" dirty="0">
                <a:latin typeface="Times New Roman" pitchFamily="18" charset="0"/>
                <a:cs typeface="Times New Roman" pitchFamily="18" charset="0"/>
              </a:rPr>
              <a:t>). In other words, break it down by category.</a:t>
            </a:r>
          </a:p>
          <a:p>
            <a:pPr>
              <a:lnSpc>
                <a:spcPct val="200000"/>
              </a:lnSpc>
            </a:pPr>
            <a:endParaRPr lang="en-US" sz="1200" baseline="0" dirty="0">
              <a:latin typeface="Times New Roman" pitchFamily="18" charset="0"/>
              <a:cs typeface="Times New Roman" pitchFamily="18" charset="0"/>
            </a:endParaRPr>
          </a:p>
          <a:p>
            <a:pPr>
              <a:lnSpc>
                <a:spcPct val="200000"/>
              </a:lnSpc>
            </a:pPr>
            <a:r>
              <a:rPr lang="en-US" sz="1200" baseline="0" dirty="0">
                <a:latin typeface="Times New Roman" pitchFamily="18" charset="0"/>
                <a:cs typeface="Times New Roman" pitchFamily="18" charset="0"/>
              </a:rPr>
              <a:t>2020</a:t>
            </a:r>
          </a:p>
          <a:p>
            <a:pPr>
              <a:lnSpc>
                <a:spcPct val="200000"/>
              </a:lnSpc>
            </a:pPr>
            <a:r>
              <a:rPr lang="en-US" sz="1200" baseline="0" dirty="0" smtClean="0">
                <a:latin typeface="Times New Roman" pitchFamily="18" charset="0"/>
                <a:cs typeface="Times New Roman" pitchFamily="18" charset="0"/>
              </a:rPr>
              <a:t>Revenue                                                      $90,000                                      </a:t>
            </a:r>
            <a:endParaRPr lang="en-US" sz="1200" baseline="0" dirty="0">
              <a:latin typeface="Times New Roman" pitchFamily="18" charset="0"/>
              <a:cs typeface="Times New Roman" pitchFamily="18" charset="0"/>
            </a:endParaRPr>
          </a:p>
          <a:p>
            <a:pPr>
              <a:lnSpc>
                <a:spcPct val="200000"/>
              </a:lnSpc>
            </a:pPr>
            <a:r>
              <a:rPr lang="en-US" sz="1200" baseline="0" dirty="0">
                <a:latin typeface="Times New Roman" pitchFamily="18" charset="0"/>
                <a:cs typeface="Times New Roman" pitchFamily="18" charset="0"/>
              </a:rPr>
              <a:t>Expenses (need details</a:t>
            </a:r>
            <a:r>
              <a:rPr lang="en-US" sz="1200" baseline="0" dirty="0" smtClean="0">
                <a:latin typeface="Times New Roman" pitchFamily="18" charset="0"/>
                <a:cs typeface="Times New Roman" pitchFamily="18" charset="0"/>
              </a:rPr>
              <a:t>)</a:t>
            </a:r>
          </a:p>
          <a:p>
            <a:pPr>
              <a:lnSpc>
                <a:spcPct val="200000"/>
              </a:lnSpc>
            </a:pPr>
            <a:r>
              <a:rPr lang="en-GB" sz="1200" baseline="0" dirty="0" smtClean="0">
                <a:latin typeface="Times New Roman" pitchFamily="18" charset="0"/>
                <a:cs typeface="Times New Roman" pitchFamily="18" charset="0"/>
              </a:rPr>
              <a:t>Salaries and wages            $10,000</a:t>
            </a:r>
          </a:p>
          <a:p>
            <a:pPr>
              <a:lnSpc>
                <a:spcPct val="200000"/>
              </a:lnSpc>
            </a:pPr>
            <a:r>
              <a:rPr lang="en-GB" sz="1200" baseline="0" dirty="0" smtClean="0">
                <a:latin typeface="Times New Roman" pitchFamily="18" charset="0"/>
                <a:cs typeface="Times New Roman" pitchFamily="18" charset="0"/>
              </a:rPr>
              <a:t>Insurance cover                  $1,000</a:t>
            </a:r>
          </a:p>
          <a:p>
            <a:pPr>
              <a:lnSpc>
                <a:spcPct val="200000"/>
              </a:lnSpc>
            </a:pPr>
            <a:r>
              <a:rPr lang="en-GB" sz="1200" baseline="0" dirty="0" smtClean="0">
                <a:latin typeface="Times New Roman" pitchFamily="18" charset="0"/>
                <a:cs typeface="Times New Roman" pitchFamily="18" charset="0"/>
              </a:rPr>
              <a:t>Rent                                 $8,000</a:t>
            </a:r>
          </a:p>
          <a:p>
            <a:pPr>
              <a:lnSpc>
                <a:spcPct val="200000"/>
              </a:lnSpc>
            </a:pPr>
            <a:r>
              <a:rPr lang="en-GB" sz="1200" baseline="0" dirty="0" smtClean="0">
                <a:latin typeface="Times New Roman" pitchFamily="18" charset="0"/>
                <a:cs typeface="Times New Roman" pitchFamily="18" charset="0"/>
              </a:rPr>
              <a:t>Advertising and marketing     $800</a:t>
            </a:r>
          </a:p>
          <a:p>
            <a:pPr>
              <a:lnSpc>
                <a:spcPct val="200000"/>
              </a:lnSpc>
            </a:pPr>
            <a:r>
              <a:rPr lang="en-GB" sz="1200" baseline="0" dirty="0" smtClean="0">
                <a:latin typeface="Times New Roman" pitchFamily="18" charset="0"/>
                <a:cs typeface="Times New Roman" pitchFamily="18" charset="0"/>
              </a:rPr>
              <a:t>Electricity Bills                      $500</a:t>
            </a:r>
          </a:p>
          <a:p>
            <a:pPr>
              <a:lnSpc>
                <a:spcPct val="200000"/>
              </a:lnSpc>
            </a:pPr>
            <a:r>
              <a:rPr lang="en-GB" sz="1200" baseline="0" dirty="0" smtClean="0">
                <a:latin typeface="Times New Roman" pitchFamily="18" charset="0"/>
                <a:cs typeface="Times New Roman" pitchFamily="18" charset="0"/>
              </a:rPr>
              <a:t>Sundry expenses                  $700</a:t>
            </a:r>
          </a:p>
          <a:p>
            <a:pPr>
              <a:lnSpc>
                <a:spcPct val="200000"/>
              </a:lnSpc>
            </a:pPr>
            <a:r>
              <a:rPr lang="en-GB" sz="1200" baseline="0" dirty="0" smtClean="0">
                <a:latin typeface="Times New Roman" pitchFamily="18" charset="0"/>
                <a:cs typeface="Times New Roman" pitchFamily="18" charset="0"/>
              </a:rPr>
              <a:t>Office Equipment               $1,000               </a:t>
            </a:r>
            <a:r>
              <a:rPr lang="en-GB" sz="1200" u="sng" baseline="0" dirty="0" smtClean="0">
                <a:latin typeface="Times New Roman" pitchFamily="18" charset="0"/>
                <a:cs typeface="Times New Roman" pitchFamily="18" charset="0"/>
              </a:rPr>
              <a:t>($22,000)</a:t>
            </a:r>
            <a:endParaRPr lang="en-US" sz="1200" baseline="0" dirty="0">
              <a:latin typeface="Times New Roman" pitchFamily="18" charset="0"/>
              <a:cs typeface="Times New Roman" pitchFamily="18" charset="0"/>
            </a:endParaRPr>
          </a:p>
          <a:p>
            <a:pPr>
              <a:lnSpc>
                <a:spcPct val="200000"/>
              </a:lnSpc>
            </a:pPr>
            <a:r>
              <a:rPr lang="en-US" sz="1200" baseline="0" dirty="0">
                <a:latin typeface="Times New Roman" pitchFamily="18" charset="0"/>
                <a:cs typeface="Times New Roman" pitchFamily="18" charset="0"/>
              </a:rPr>
              <a:t>Net </a:t>
            </a:r>
            <a:r>
              <a:rPr lang="en-US" sz="1200" baseline="0" dirty="0" smtClean="0">
                <a:latin typeface="Times New Roman" pitchFamily="18" charset="0"/>
                <a:cs typeface="Times New Roman" pitchFamily="18" charset="0"/>
              </a:rPr>
              <a:t>Income                                                 $68,000                                             </a:t>
            </a:r>
            <a:endParaRPr lang="en-US" sz="1200" baseline="0" dirty="0">
              <a:latin typeface="Times New Roman" pitchFamily="18" charset="0"/>
              <a:cs typeface="Times New Roman" pitchFamily="18" charset="0"/>
            </a:endParaRPr>
          </a:p>
          <a:p>
            <a:pPr>
              <a:lnSpc>
                <a:spcPct val="200000"/>
              </a:lnSpc>
            </a:pPr>
            <a:endParaRPr lang="en-US" sz="1200" baseline="0" dirty="0">
              <a:latin typeface="Times New Roman" pitchFamily="18" charset="0"/>
              <a:cs typeface="Times New Roman" pitchFamily="18" charset="0"/>
            </a:endParaRPr>
          </a:p>
          <a:p>
            <a:pPr>
              <a:lnSpc>
                <a:spcPct val="200000"/>
              </a:lnSpc>
            </a:pPr>
            <a:r>
              <a:rPr lang="en-US" sz="1200" baseline="0" dirty="0">
                <a:latin typeface="Times New Roman" pitchFamily="18" charset="0"/>
                <a:cs typeface="Times New Roman" pitchFamily="18" charset="0"/>
              </a:rPr>
              <a:t>2021</a:t>
            </a:r>
          </a:p>
          <a:p>
            <a:pPr>
              <a:lnSpc>
                <a:spcPct val="200000"/>
              </a:lnSpc>
            </a:pPr>
            <a:r>
              <a:rPr lang="en-US" sz="1200" baseline="0" dirty="0" smtClean="0">
                <a:latin typeface="Times New Roman" pitchFamily="18" charset="0"/>
                <a:cs typeface="Times New Roman" pitchFamily="18" charset="0"/>
              </a:rPr>
              <a:t>Revenue                                                    $120,000</a:t>
            </a:r>
            <a:endParaRPr lang="en-US" sz="1200" baseline="0" dirty="0">
              <a:latin typeface="Times New Roman" pitchFamily="18" charset="0"/>
              <a:cs typeface="Times New Roman" pitchFamily="18" charset="0"/>
            </a:endParaRPr>
          </a:p>
          <a:p>
            <a:pPr>
              <a:lnSpc>
                <a:spcPct val="200000"/>
              </a:lnSpc>
            </a:pPr>
            <a:r>
              <a:rPr lang="en-US" sz="1200" baseline="0" dirty="0">
                <a:latin typeface="Times New Roman" pitchFamily="18" charset="0"/>
                <a:cs typeface="Times New Roman" pitchFamily="18" charset="0"/>
              </a:rPr>
              <a:t>Expenses (need details</a:t>
            </a:r>
            <a:r>
              <a:rPr lang="en-US" sz="1200" baseline="0" dirty="0" smtClean="0">
                <a:latin typeface="Times New Roman" pitchFamily="18" charset="0"/>
                <a:cs typeface="Times New Roman" pitchFamily="18" charset="0"/>
              </a:rPr>
              <a:t>)</a:t>
            </a:r>
          </a:p>
          <a:p>
            <a:pPr>
              <a:lnSpc>
                <a:spcPct val="200000"/>
              </a:lnSpc>
            </a:pPr>
            <a:r>
              <a:rPr lang="en-GB" sz="1200" baseline="0" dirty="0" smtClean="0">
                <a:latin typeface="Times New Roman" pitchFamily="18" charset="0"/>
                <a:cs typeface="Times New Roman" pitchFamily="18" charset="0"/>
              </a:rPr>
              <a:t>Salaries and wages           $12,000</a:t>
            </a:r>
          </a:p>
          <a:p>
            <a:pPr>
              <a:lnSpc>
                <a:spcPct val="200000"/>
              </a:lnSpc>
            </a:pPr>
            <a:r>
              <a:rPr lang="en-GB" sz="1200" baseline="0" dirty="0" smtClean="0">
                <a:latin typeface="Times New Roman" pitchFamily="18" charset="0"/>
                <a:cs typeface="Times New Roman" pitchFamily="18" charset="0"/>
              </a:rPr>
              <a:t>Insurance Cover                 $1,000</a:t>
            </a:r>
          </a:p>
          <a:p>
            <a:pPr>
              <a:lnSpc>
                <a:spcPct val="200000"/>
              </a:lnSpc>
            </a:pPr>
            <a:r>
              <a:rPr lang="en-GB" sz="1200" baseline="0" dirty="0" smtClean="0">
                <a:latin typeface="Times New Roman" pitchFamily="18" charset="0"/>
                <a:cs typeface="Times New Roman" pitchFamily="18" charset="0"/>
              </a:rPr>
              <a:t>Rent                                 $8,000</a:t>
            </a:r>
          </a:p>
          <a:p>
            <a:pPr>
              <a:lnSpc>
                <a:spcPct val="200000"/>
              </a:lnSpc>
            </a:pPr>
            <a:r>
              <a:rPr lang="en-GB" sz="1200" baseline="0" dirty="0" smtClean="0">
                <a:latin typeface="Times New Roman" pitchFamily="18" charset="0"/>
                <a:cs typeface="Times New Roman" pitchFamily="18" charset="0"/>
              </a:rPr>
              <a:t>Advertising and Marketing     $900</a:t>
            </a:r>
          </a:p>
          <a:p>
            <a:pPr>
              <a:lnSpc>
                <a:spcPct val="200000"/>
              </a:lnSpc>
            </a:pPr>
            <a:r>
              <a:rPr lang="en-GB" sz="1200" baseline="0" dirty="0" smtClean="0">
                <a:latin typeface="Times New Roman" pitchFamily="18" charset="0"/>
                <a:cs typeface="Times New Roman" pitchFamily="18" charset="0"/>
              </a:rPr>
              <a:t>Electricity bills                      $600</a:t>
            </a:r>
          </a:p>
          <a:p>
            <a:pPr>
              <a:lnSpc>
                <a:spcPct val="200000"/>
              </a:lnSpc>
            </a:pPr>
            <a:r>
              <a:rPr lang="en-GB" sz="1200" baseline="0" dirty="0" smtClean="0">
                <a:latin typeface="Times New Roman" pitchFamily="18" charset="0"/>
                <a:cs typeface="Times New Roman" pitchFamily="18" charset="0"/>
              </a:rPr>
              <a:t>Accrued wages and salaries $1,200</a:t>
            </a:r>
          </a:p>
          <a:p>
            <a:pPr>
              <a:lnSpc>
                <a:spcPct val="200000"/>
              </a:lnSpc>
            </a:pPr>
            <a:r>
              <a:rPr lang="en-GB" sz="1200" baseline="0" dirty="0" smtClean="0">
                <a:latin typeface="Times New Roman" pitchFamily="18" charset="0"/>
                <a:cs typeface="Times New Roman" pitchFamily="18" charset="0"/>
              </a:rPr>
              <a:t>Bad debts written off            $400</a:t>
            </a:r>
          </a:p>
          <a:p>
            <a:pPr>
              <a:lnSpc>
                <a:spcPct val="200000"/>
              </a:lnSpc>
            </a:pPr>
            <a:r>
              <a:rPr lang="en-GB" sz="1200" baseline="0" dirty="0" smtClean="0">
                <a:latin typeface="Times New Roman" pitchFamily="18" charset="0"/>
                <a:cs typeface="Times New Roman" pitchFamily="18" charset="0"/>
              </a:rPr>
              <a:t>Sundry Expenses                  $500</a:t>
            </a:r>
          </a:p>
          <a:p>
            <a:pPr>
              <a:lnSpc>
                <a:spcPct val="200000"/>
              </a:lnSpc>
            </a:pPr>
            <a:r>
              <a:rPr lang="en-GB" sz="1200" baseline="0" dirty="0" smtClean="0">
                <a:latin typeface="Times New Roman" pitchFamily="18" charset="0"/>
                <a:cs typeface="Times New Roman" pitchFamily="18" charset="0"/>
              </a:rPr>
              <a:t>Office equipment               $1,100                 (</a:t>
            </a:r>
            <a:r>
              <a:rPr lang="en-GB" sz="1200" u="sng" baseline="0" dirty="0" smtClean="0">
                <a:latin typeface="Times New Roman" pitchFamily="18" charset="0"/>
                <a:cs typeface="Times New Roman" pitchFamily="18" charset="0"/>
              </a:rPr>
              <a:t>$25,700)</a:t>
            </a:r>
            <a:endParaRPr lang="en-US" sz="1200" baseline="0" dirty="0">
              <a:latin typeface="Times New Roman" pitchFamily="18" charset="0"/>
              <a:cs typeface="Times New Roman" pitchFamily="18" charset="0"/>
            </a:endParaRPr>
          </a:p>
          <a:p>
            <a:pPr>
              <a:lnSpc>
                <a:spcPct val="200000"/>
              </a:lnSpc>
            </a:pPr>
            <a:r>
              <a:rPr lang="en-US" sz="1200" baseline="0" dirty="0">
                <a:latin typeface="Times New Roman" pitchFamily="18" charset="0"/>
                <a:cs typeface="Times New Roman" pitchFamily="18" charset="0"/>
              </a:rPr>
              <a:t>Net </a:t>
            </a:r>
            <a:r>
              <a:rPr lang="en-US" sz="1200" baseline="0" dirty="0" smtClean="0">
                <a:latin typeface="Times New Roman" pitchFamily="18" charset="0"/>
                <a:cs typeface="Times New Roman" pitchFamily="18" charset="0"/>
              </a:rPr>
              <a:t>Income                                                    $94,300</a:t>
            </a:r>
            <a:endParaRPr lang="en-US" sz="1200" baseline="0" dirty="0">
              <a:latin typeface="Times New Roman" pitchFamily="18" charset="0"/>
              <a:cs typeface="Times New Roman" pitchFamily="18" charset="0"/>
            </a:endParaRPr>
          </a:p>
          <a:p>
            <a:pPr>
              <a:lnSpc>
                <a:spcPct val="200000"/>
              </a:lnSpc>
            </a:pPr>
            <a:endParaRPr lang="en-US" sz="1200" baseline="0" dirty="0">
              <a:latin typeface="Times New Roman" pitchFamily="18" charset="0"/>
              <a:cs typeface="Times New Roman" pitchFamily="18" charset="0"/>
            </a:endParaRPr>
          </a:p>
          <a:p>
            <a:pPr>
              <a:lnSpc>
                <a:spcPct val="200000"/>
              </a:lnSpc>
            </a:pPr>
            <a:r>
              <a:rPr lang="en-US" sz="1200" baseline="0" dirty="0">
                <a:latin typeface="Times New Roman" pitchFamily="18" charset="0"/>
                <a:cs typeface="Times New Roman" pitchFamily="18" charset="0"/>
              </a:rPr>
              <a:t>2022</a:t>
            </a:r>
          </a:p>
          <a:p>
            <a:pPr>
              <a:lnSpc>
                <a:spcPct val="200000"/>
              </a:lnSpc>
            </a:pPr>
            <a:r>
              <a:rPr lang="en-US" sz="1200" baseline="0" dirty="0" smtClean="0">
                <a:latin typeface="Times New Roman" pitchFamily="18" charset="0"/>
                <a:cs typeface="Times New Roman" pitchFamily="18" charset="0"/>
              </a:rPr>
              <a:t>Revenue                                                     $130,000</a:t>
            </a:r>
            <a:endParaRPr lang="en-US" sz="1200" baseline="0" dirty="0">
              <a:latin typeface="Times New Roman" pitchFamily="18" charset="0"/>
              <a:cs typeface="Times New Roman" pitchFamily="18" charset="0"/>
            </a:endParaRPr>
          </a:p>
          <a:p>
            <a:pPr>
              <a:lnSpc>
                <a:spcPct val="200000"/>
              </a:lnSpc>
            </a:pPr>
            <a:r>
              <a:rPr lang="en-US" sz="1200" baseline="0" dirty="0">
                <a:latin typeface="Times New Roman" pitchFamily="18" charset="0"/>
                <a:cs typeface="Times New Roman" pitchFamily="18" charset="0"/>
              </a:rPr>
              <a:t>Expenses (need details</a:t>
            </a:r>
            <a:r>
              <a:rPr lang="en-US" sz="1200" baseline="0" dirty="0" smtClean="0">
                <a:latin typeface="Times New Roman" pitchFamily="18" charset="0"/>
                <a:cs typeface="Times New Roman" pitchFamily="18" charset="0"/>
              </a:rPr>
              <a:t>)</a:t>
            </a:r>
          </a:p>
          <a:p>
            <a:pPr>
              <a:lnSpc>
                <a:spcPct val="200000"/>
              </a:lnSpc>
            </a:pPr>
            <a:r>
              <a:rPr lang="en-GB" sz="1200" baseline="0" dirty="0" smtClean="0">
                <a:latin typeface="Times New Roman" pitchFamily="18" charset="0"/>
                <a:cs typeface="Times New Roman" pitchFamily="18" charset="0"/>
              </a:rPr>
              <a:t>Wages and salaries             $14,000</a:t>
            </a:r>
          </a:p>
          <a:p>
            <a:pPr>
              <a:lnSpc>
                <a:spcPct val="200000"/>
              </a:lnSpc>
            </a:pPr>
            <a:r>
              <a:rPr lang="en-GB" sz="1200" baseline="0" dirty="0" smtClean="0">
                <a:latin typeface="Times New Roman" pitchFamily="18" charset="0"/>
                <a:cs typeface="Times New Roman" pitchFamily="18" charset="0"/>
              </a:rPr>
              <a:t>Insurance cover                   $2,000</a:t>
            </a:r>
          </a:p>
          <a:p>
            <a:pPr>
              <a:lnSpc>
                <a:spcPct val="200000"/>
              </a:lnSpc>
            </a:pPr>
            <a:r>
              <a:rPr lang="en-GB" sz="1200" baseline="0" dirty="0" smtClean="0">
                <a:latin typeface="Times New Roman" pitchFamily="18" charset="0"/>
                <a:cs typeface="Times New Roman" pitchFamily="18" charset="0"/>
              </a:rPr>
              <a:t>Rent                                  $8,000</a:t>
            </a:r>
          </a:p>
          <a:p>
            <a:pPr>
              <a:lnSpc>
                <a:spcPct val="200000"/>
              </a:lnSpc>
            </a:pPr>
            <a:r>
              <a:rPr lang="en-GB" sz="1200" baseline="0" dirty="0" smtClean="0">
                <a:latin typeface="Times New Roman" pitchFamily="18" charset="0"/>
                <a:cs typeface="Times New Roman" pitchFamily="18" charset="0"/>
              </a:rPr>
              <a:t>Advertising and marketing    $1,200</a:t>
            </a:r>
          </a:p>
          <a:p>
            <a:pPr>
              <a:lnSpc>
                <a:spcPct val="200000"/>
              </a:lnSpc>
            </a:pPr>
            <a:r>
              <a:rPr lang="en-GB" sz="1200" baseline="0" dirty="0" smtClean="0">
                <a:latin typeface="Times New Roman" pitchFamily="18" charset="0"/>
                <a:cs typeface="Times New Roman" pitchFamily="18" charset="0"/>
              </a:rPr>
              <a:t>Electricity bills                        $800</a:t>
            </a:r>
          </a:p>
          <a:p>
            <a:pPr>
              <a:lnSpc>
                <a:spcPct val="200000"/>
              </a:lnSpc>
            </a:pPr>
            <a:r>
              <a:rPr lang="en-GB" sz="1200" baseline="0" dirty="0" smtClean="0">
                <a:latin typeface="Times New Roman" pitchFamily="18" charset="0"/>
                <a:cs typeface="Times New Roman" pitchFamily="18" charset="0"/>
              </a:rPr>
              <a:t>Accrued wages and salaries  $1,500</a:t>
            </a:r>
          </a:p>
          <a:p>
            <a:pPr>
              <a:lnSpc>
                <a:spcPct val="200000"/>
              </a:lnSpc>
            </a:pPr>
            <a:r>
              <a:rPr lang="en-GB" sz="1200" baseline="0" dirty="0" smtClean="0">
                <a:latin typeface="Times New Roman" pitchFamily="18" charset="0"/>
                <a:cs typeface="Times New Roman" pitchFamily="18" charset="0"/>
              </a:rPr>
              <a:t>Bad debts written off              $700</a:t>
            </a:r>
          </a:p>
          <a:p>
            <a:pPr>
              <a:lnSpc>
                <a:spcPct val="200000"/>
              </a:lnSpc>
            </a:pPr>
            <a:r>
              <a:rPr lang="en-GB" sz="1200" baseline="0" dirty="0" smtClean="0">
                <a:latin typeface="Times New Roman" pitchFamily="18" charset="0"/>
                <a:cs typeface="Times New Roman" pitchFamily="18" charset="0"/>
              </a:rPr>
              <a:t>Sundry expenses                    $600                </a:t>
            </a:r>
            <a:r>
              <a:rPr lang="en-GB" sz="1200" u="sng" baseline="0" dirty="0" smtClean="0">
                <a:latin typeface="Times New Roman" pitchFamily="18" charset="0"/>
                <a:cs typeface="Times New Roman" pitchFamily="18" charset="0"/>
              </a:rPr>
              <a:t>($28,800)</a:t>
            </a:r>
            <a:endParaRPr lang="en-US" sz="1200" baseline="0" dirty="0">
              <a:latin typeface="Times New Roman" pitchFamily="18" charset="0"/>
              <a:cs typeface="Times New Roman" pitchFamily="18" charset="0"/>
            </a:endParaRPr>
          </a:p>
          <a:p>
            <a:pPr>
              <a:lnSpc>
                <a:spcPct val="200000"/>
              </a:lnSpc>
            </a:pPr>
            <a:r>
              <a:rPr lang="en-US" sz="1200" baseline="0" dirty="0">
                <a:latin typeface="Times New Roman" pitchFamily="18" charset="0"/>
                <a:cs typeface="Times New Roman" pitchFamily="18" charset="0"/>
              </a:rPr>
              <a:t>Net </a:t>
            </a:r>
            <a:r>
              <a:rPr lang="en-US" sz="1200" baseline="0" dirty="0" smtClean="0">
                <a:latin typeface="Times New Roman" pitchFamily="18" charset="0"/>
                <a:cs typeface="Times New Roman" pitchFamily="18" charset="0"/>
              </a:rPr>
              <a:t>Income                                                   $101,200</a:t>
            </a:r>
          </a:p>
          <a:p>
            <a:pPr marL="228600" indent="-228600">
              <a:lnSpc>
                <a:spcPct val="200000"/>
              </a:lnSpc>
              <a:buFont typeface="Arial" pitchFamily="34" charset="0"/>
              <a:buChar char="•"/>
            </a:pPr>
            <a:r>
              <a:rPr lang="en-GB" sz="1200" baseline="0" dirty="0" smtClean="0">
                <a:latin typeface="Times New Roman" pitchFamily="18" charset="0"/>
                <a:cs typeface="Times New Roman" pitchFamily="18" charset="0"/>
              </a:rPr>
              <a:t>Key growth assumptions include;</a:t>
            </a:r>
          </a:p>
          <a:p>
            <a:pPr marL="228600" indent="-228600">
              <a:lnSpc>
                <a:spcPct val="200000"/>
              </a:lnSpc>
              <a:buFont typeface="Arial" pitchFamily="34" charset="0"/>
              <a:buChar char="•"/>
            </a:pPr>
            <a:r>
              <a:rPr lang="en-GB" sz="1200" baseline="0" dirty="0" smtClean="0">
                <a:latin typeface="Times New Roman" pitchFamily="18" charset="0"/>
                <a:cs typeface="Times New Roman" pitchFamily="18" charset="0"/>
              </a:rPr>
              <a:t>We assume a potential market  steadily growth in the light of latest market trends.</a:t>
            </a:r>
          </a:p>
          <a:p>
            <a:pPr marL="228600" indent="-228600">
              <a:lnSpc>
                <a:spcPct val="200000"/>
              </a:lnSpc>
              <a:buFont typeface="Arial" pitchFamily="34" charset="0"/>
              <a:buChar char="•"/>
            </a:pPr>
            <a:r>
              <a:rPr lang="en-GB" sz="1200" baseline="0" dirty="0" smtClean="0">
                <a:latin typeface="Times New Roman" pitchFamily="18" charset="0"/>
                <a:cs typeface="Times New Roman" pitchFamily="18" charset="0"/>
              </a:rPr>
              <a:t>Assumption of standard gross margin in the coffee industry.</a:t>
            </a:r>
          </a:p>
          <a:p>
            <a:pPr marL="228600" indent="-228600">
              <a:lnSpc>
                <a:spcPct val="200000"/>
              </a:lnSpc>
              <a:buFont typeface="Arial" pitchFamily="34" charset="0"/>
              <a:buChar char="•"/>
            </a:pPr>
            <a:r>
              <a:rPr lang="en-GB" sz="1200" baseline="0" dirty="0" smtClean="0">
                <a:latin typeface="Times New Roman" pitchFamily="18" charset="0"/>
                <a:cs typeface="Times New Roman" pitchFamily="18" charset="0"/>
              </a:rPr>
              <a:t>We assume quo of relative status in connection with trends and technological advancement in the coffee industry (Ignatius, 2019).</a:t>
            </a:r>
          </a:p>
          <a:p>
            <a:pPr>
              <a:lnSpc>
                <a:spcPct val="200000"/>
              </a:lnSpc>
            </a:pPr>
            <a:endParaRPr lang="en-US" sz="1200" baseline="0" dirty="0" smtClean="0">
              <a:latin typeface="Times New Roman" pitchFamily="18" charset="0"/>
              <a:cs typeface="Times New Roman" pitchFamily="18" charset="0"/>
            </a:endParaRPr>
          </a:p>
          <a:p>
            <a:pPr>
              <a:lnSpc>
                <a:spcPct val="200000"/>
              </a:lnSpc>
            </a:pPr>
            <a:endParaRPr lang="en-US" sz="12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5FD85232-6FE8-4D70-B9B3-9006A72EDFD4}" type="slidenum">
              <a:rPr lang="en-US" smtClean="0"/>
              <a:pPr/>
              <a:t>10</a:t>
            </a:fld>
            <a:endParaRPr lang="en-US"/>
          </a:p>
        </p:txBody>
      </p:sp>
    </p:spTree>
    <p:extLst>
      <p:ext uri="{BB962C8B-B14F-4D97-AF65-F5344CB8AC3E}">
        <p14:creationId xmlns:p14="http://schemas.microsoft.com/office/powerpoint/2010/main" xmlns="" val="16873157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Summarize your presentation</a:t>
            </a:r>
            <a:r>
              <a:rPr lang="en-US" dirty="0" smtClean="0"/>
              <a:t>.</a:t>
            </a:r>
          </a:p>
          <a:p>
            <a:pPr>
              <a:buFont typeface="Arial" pitchFamily="34" charset="0"/>
              <a:buChar char="•"/>
            </a:pPr>
            <a:r>
              <a:rPr lang="en-GB" dirty="0" smtClean="0"/>
              <a:t>Indeed, instituting</a:t>
            </a:r>
            <a:r>
              <a:rPr lang="en-GB" baseline="0" dirty="0" smtClean="0"/>
              <a:t> an effective financial plan for the company requires a holistic approach of evaluating several aspects of the venture. Typically, it involves; the type of product you want to sell, well-defined goals, strategic location, targeted market, cost of capital, source of funding as well as the returns of the business idea. In addition,  disruptive technology,  tremendously calls for innovation and creativity to aptly cope up with the stiff competition. As a result, you possibly have the capacity to attract different kinds of investors who will finance your business as depicted in the paper.</a:t>
            </a:r>
            <a:endParaRPr lang="en-US" dirty="0"/>
          </a:p>
        </p:txBody>
      </p:sp>
      <p:sp>
        <p:nvSpPr>
          <p:cNvPr id="4" name="Slide Number Placeholder 3"/>
          <p:cNvSpPr>
            <a:spLocks noGrp="1"/>
          </p:cNvSpPr>
          <p:nvPr>
            <p:ph type="sldNum" sz="quarter" idx="10"/>
          </p:nvPr>
        </p:nvSpPr>
        <p:spPr/>
        <p:txBody>
          <a:bodyPr/>
          <a:lstStyle/>
          <a:p>
            <a:fld id="{5FD85232-6FE8-4D70-B9B3-9006A72EDFD4}" type="slidenum">
              <a:rPr lang="en-US" smtClean="0"/>
              <a:pPr/>
              <a:t>11</a:t>
            </a:fld>
            <a:endParaRPr lang="en-US"/>
          </a:p>
        </p:txBody>
      </p:sp>
    </p:spTree>
    <p:extLst>
      <p:ext uri="{BB962C8B-B14F-4D97-AF65-F5344CB8AC3E}">
        <p14:creationId xmlns:p14="http://schemas.microsoft.com/office/powerpoint/2010/main" xmlns="" val="17594907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itchFamily="34" charset="0"/>
              <a:buChar char="•"/>
            </a:pPr>
            <a:r>
              <a:rPr lang="en-GB" sz="1200" dirty="0" smtClean="0">
                <a:latin typeface="Times New Roman" pitchFamily="18" charset="0"/>
                <a:cs typeface="Times New Roman" pitchFamily="18" charset="0"/>
              </a:rPr>
              <a:t>Khuong, T.</a:t>
            </a:r>
            <a:r>
              <a:rPr lang="en-GB" sz="1200" baseline="0" dirty="0" smtClean="0">
                <a:latin typeface="Times New Roman" pitchFamily="18" charset="0"/>
                <a:cs typeface="Times New Roman" pitchFamily="18" charset="0"/>
              </a:rPr>
              <a:t> (2019). Business Idea Development: Scandinavian Style Coffee Shop.</a:t>
            </a:r>
          </a:p>
          <a:p>
            <a:pPr>
              <a:buFont typeface="Arial" pitchFamily="34" charset="0"/>
              <a:buChar char="•"/>
            </a:pPr>
            <a:r>
              <a:rPr lang="en-GB" sz="1200" baseline="0" dirty="0" err="1" smtClean="0">
                <a:latin typeface="Times New Roman" pitchFamily="18" charset="0"/>
                <a:cs typeface="Times New Roman" pitchFamily="18" charset="0"/>
              </a:rPr>
              <a:t>Usep</a:t>
            </a:r>
            <a:r>
              <a:rPr lang="en-GB" sz="1200" baseline="0" dirty="0" smtClean="0">
                <a:latin typeface="Times New Roman" pitchFamily="18" charset="0"/>
                <a:cs typeface="Times New Roman" pitchFamily="18" charset="0"/>
              </a:rPr>
              <a:t>, S., </a:t>
            </a:r>
            <a:r>
              <a:rPr lang="en-GB" sz="1200" baseline="0" dirty="0" err="1" smtClean="0">
                <a:latin typeface="Times New Roman" pitchFamily="18" charset="0"/>
                <a:cs typeface="Times New Roman" pitchFamily="18" charset="0"/>
              </a:rPr>
              <a:t>Mamoon</a:t>
            </a:r>
            <a:r>
              <a:rPr lang="en-GB" sz="1200" baseline="0" dirty="0" smtClean="0">
                <a:latin typeface="Times New Roman" pitchFamily="18" charset="0"/>
                <a:cs typeface="Times New Roman" pitchFamily="18" charset="0"/>
              </a:rPr>
              <a:t>, A. &amp; </a:t>
            </a:r>
            <a:r>
              <a:rPr lang="en-GB" sz="1200" baseline="0" dirty="0" err="1" smtClean="0">
                <a:latin typeface="Times New Roman" pitchFamily="18" charset="0"/>
                <a:cs typeface="Times New Roman" pitchFamily="18" charset="0"/>
              </a:rPr>
              <a:t>Setyo</a:t>
            </a:r>
            <a:r>
              <a:rPr lang="en-GB" sz="1200" baseline="0" dirty="0" smtClean="0">
                <a:latin typeface="Times New Roman" pitchFamily="18" charset="0"/>
                <a:cs typeface="Times New Roman" pitchFamily="18" charset="0"/>
              </a:rPr>
              <a:t> F.W. (2019). Measuring Customer Satisfaction of a Cafe and Coffee Shop Colony at a Traditional Market. Available at:</a:t>
            </a:r>
          </a:p>
          <a:p>
            <a:pPr>
              <a:buFont typeface="Arial" pitchFamily="34" charset="0"/>
              <a:buNone/>
            </a:pPr>
            <a:r>
              <a:rPr lang="en-GB" sz="1200" baseline="0" dirty="0" smtClean="0">
                <a:latin typeface="Times New Roman" pitchFamily="18" charset="0"/>
                <a:cs typeface="Times New Roman" pitchFamily="18" charset="0"/>
              </a:rPr>
              <a:t>https://doi.org/10.1080/1538020.2019.1686897</a:t>
            </a:r>
            <a:endParaRPr lang="en-GB" sz="1200" dirty="0" smtClean="0">
              <a:latin typeface="Times New Roman" pitchFamily="18" charset="0"/>
              <a:cs typeface="Times New Roman" pitchFamily="18" charset="0"/>
            </a:endParaRPr>
          </a:p>
          <a:p>
            <a:pPr>
              <a:buFont typeface="Arial" pitchFamily="34" charset="0"/>
              <a:buChar char="•"/>
            </a:pPr>
            <a:r>
              <a:rPr lang="en-GB" sz="1200" dirty="0" smtClean="0">
                <a:latin typeface="Times New Roman" pitchFamily="18" charset="0"/>
                <a:cs typeface="Times New Roman" pitchFamily="18" charset="0"/>
              </a:rPr>
              <a:t>Marcin, </a:t>
            </a:r>
            <a:r>
              <a:rPr lang="en-GB" sz="1200" dirty="0" err="1" smtClean="0">
                <a:latin typeface="Times New Roman" pitchFamily="18" charset="0"/>
                <a:cs typeface="Times New Roman" pitchFamily="18" charset="0"/>
              </a:rPr>
              <a:t>W.,Tomasz</a:t>
            </a:r>
            <a:r>
              <a:rPr lang="en-GB" sz="1200" dirty="0" smtClean="0">
                <a:latin typeface="Times New Roman" pitchFamily="18" charset="0"/>
                <a:cs typeface="Times New Roman" pitchFamily="18" charset="0"/>
              </a:rPr>
              <a:t>,</a:t>
            </a:r>
            <a:r>
              <a:rPr lang="en-GB" sz="1200" baseline="0" dirty="0" smtClean="0">
                <a:latin typeface="Times New Roman" pitchFamily="18" charset="0"/>
                <a:cs typeface="Times New Roman" pitchFamily="18" charset="0"/>
              </a:rPr>
              <a:t> S. &amp; Katarzyna, A. </a:t>
            </a:r>
            <a:r>
              <a:rPr lang="en-GB" sz="1200" dirty="0" smtClean="0">
                <a:latin typeface="Times New Roman" pitchFamily="18" charset="0"/>
                <a:cs typeface="Times New Roman" pitchFamily="18" charset="0"/>
              </a:rPr>
              <a:t> (2016). Setting</a:t>
            </a:r>
            <a:r>
              <a:rPr lang="en-GB" sz="1200" baseline="0" dirty="0" smtClean="0">
                <a:latin typeface="Times New Roman" pitchFamily="18" charset="0"/>
                <a:cs typeface="Times New Roman" pitchFamily="18" charset="0"/>
              </a:rPr>
              <a:t> up a Business and Funding Sources. </a:t>
            </a:r>
            <a:r>
              <a:rPr lang="en-GB" sz="1200" i="1" baseline="0" dirty="0" smtClean="0">
                <a:latin typeface="Times New Roman" pitchFamily="18" charset="0"/>
                <a:cs typeface="Times New Roman" pitchFamily="18" charset="0"/>
              </a:rPr>
              <a:t>Journal of Business Research</a:t>
            </a:r>
            <a:r>
              <a:rPr lang="en-GB" sz="1200" baseline="0" dirty="0" smtClean="0">
                <a:latin typeface="Times New Roman" pitchFamily="18" charset="0"/>
                <a:cs typeface="Times New Roman" pitchFamily="18" charset="0"/>
              </a:rPr>
              <a:t>, 69: 2108-2112</a:t>
            </a:r>
          </a:p>
          <a:p>
            <a:pPr>
              <a:buFont typeface="Arial" pitchFamily="34" charset="0"/>
              <a:buChar char="•"/>
            </a:pPr>
            <a:r>
              <a:rPr lang="en-GB" sz="1200" baseline="0" dirty="0" smtClean="0">
                <a:latin typeface="Times New Roman" pitchFamily="18" charset="0"/>
                <a:cs typeface="Times New Roman" pitchFamily="18" charset="0"/>
              </a:rPr>
              <a:t>Pakhnenko, O. (2019). Alternative Sources for Innovative Activities of Business Entities.</a:t>
            </a:r>
          </a:p>
          <a:p>
            <a:pPr>
              <a:buFont typeface="Arial" pitchFamily="34" charset="0"/>
              <a:buChar char="•"/>
            </a:pPr>
            <a:r>
              <a:rPr lang="en-GB" sz="1200" baseline="0" dirty="0" smtClean="0">
                <a:latin typeface="Times New Roman" pitchFamily="18" charset="0"/>
                <a:cs typeface="Times New Roman" pitchFamily="18" charset="0"/>
              </a:rPr>
              <a:t>Paul, J.P. (2020). Funding Sources and Fee Structures: Comprehensive Healthcare Simulation Program and Fee Centre Development: 31-37.</a:t>
            </a:r>
          </a:p>
          <a:p>
            <a:pPr>
              <a:buFont typeface="Arial" pitchFamily="34" charset="0"/>
              <a:buChar char="•"/>
            </a:pPr>
            <a:r>
              <a:rPr lang="en-GB" sz="1200" baseline="0" dirty="0" smtClean="0">
                <a:latin typeface="Times New Roman" pitchFamily="18" charset="0"/>
                <a:cs typeface="Times New Roman" pitchFamily="18" charset="0"/>
              </a:rPr>
              <a:t>Ignatius, R.S. (2019). Funding Sources Consideration in the Framework of Capital Structure Decision. </a:t>
            </a:r>
            <a:r>
              <a:rPr lang="en-GB" sz="1200" i="1" baseline="0" dirty="0" smtClean="0">
                <a:latin typeface="Times New Roman" pitchFamily="18" charset="0"/>
                <a:cs typeface="Times New Roman" pitchFamily="18" charset="0"/>
              </a:rPr>
              <a:t>International Journal of Innovation, Creativity and Change.</a:t>
            </a:r>
          </a:p>
          <a:p>
            <a:endParaRPr lang="en-US" dirty="0"/>
          </a:p>
        </p:txBody>
      </p:sp>
      <p:sp>
        <p:nvSpPr>
          <p:cNvPr id="4" name="Slide Number Placeholder 3"/>
          <p:cNvSpPr>
            <a:spLocks noGrp="1"/>
          </p:cNvSpPr>
          <p:nvPr>
            <p:ph type="sldNum" sz="quarter" idx="10"/>
          </p:nvPr>
        </p:nvSpPr>
        <p:spPr/>
        <p:txBody>
          <a:bodyPr/>
          <a:lstStyle/>
          <a:p>
            <a:fld id="{5FD85232-6FE8-4D70-B9B3-9006A72EDFD4}" type="slidenum">
              <a:rPr lang="en-US" smtClean="0"/>
              <a:pPr/>
              <a:t>12</a:t>
            </a:fld>
            <a:endParaRPr lang="en-US"/>
          </a:p>
        </p:txBody>
      </p:sp>
    </p:spTree>
    <p:extLst>
      <p:ext uri="{BB962C8B-B14F-4D97-AF65-F5344CB8AC3E}">
        <p14:creationId xmlns:p14="http://schemas.microsoft.com/office/powerpoint/2010/main" xmlns="" val="23901722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6AD4289-D113-40E9-94D8-E5F8635E2E0D}" type="datetimeFigureOut">
              <a:rPr lang="en-US" smtClean="0"/>
              <a:pPr/>
              <a:t>11/12/2020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066369-1223-4618-97C7-64D1D2926007}" type="slidenum">
              <a:rPr lang="en-US" smtClean="0"/>
              <a:pPr/>
              <a:t>‹#›</a:t>
            </a:fld>
            <a:endParaRPr lang="en-US"/>
          </a:p>
        </p:txBody>
      </p:sp>
    </p:spTree>
    <p:extLst>
      <p:ext uri="{BB962C8B-B14F-4D97-AF65-F5344CB8AC3E}">
        <p14:creationId xmlns:p14="http://schemas.microsoft.com/office/powerpoint/2010/main" xmlns="" val="7990520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6AD4289-D113-40E9-94D8-E5F8635E2E0D}" type="datetimeFigureOut">
              <a:rPr lang="en-US" smtClean="0"/>
              <a:pPr/>
              <a:t>11/12/2020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066369-1223-4618-97C7-64D1D2926007}" type="slidenum">
              <a:rPr lang="en-US" smtClean="0"/>
              <a:pPr/>
              <a:t>‹#›</a:t>
            </a:fld>
            <a:endParaRPr lang="en-US"/>
          </a:p>
        </p:txBody>
      </p:sp>
    </p:spTree>
    <p:extLst>
      <p:ext uri="{BB962C8B-B14F-4D97-AF65-F5344CB8AC3E}">
        <p14:creationId xmlns:p14="http://schemas.microsoft.com/office/powerpoint/2010/main" xmlns="" val="38996303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6AD4289-D113-40E9-94D8-E5F8635E2E0D}" type="datetimeFigureOut">
              <a:rPr lang="en-US" smtClean="0"/>
              <a:pPr/>
              <a:t>11/12/2020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066369-1223-4618-97C7-64D1D2926007}" type="slidenum">
              <a:rPr lang="en-US" smtClean="0"/>
              <a:pPr/>
              <a:t>‹#›</a:t>
            </a:fld>
            <a:endParaRPr lang="en-US"/>
          </a:p>
        </p:txBody>
      </p:sp>
    </p:spTree>
    <p:extLst>
      <p:ext uri="{BB962C8B-B14F-4D97-AF65-F5344CB8AC3E}">
        <p14:creationId xmlns:p14="http://schemas.microsoft.com/office/powerpoint/2010/main" xmlns="" val="35807525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6AD4289-D113-40E9-94D8-E5F8635E2E0D}" type="datetimeFigureOut">
              <a:rPr lang="en-US" smtClean="0"/>
              <a:pPr/>
              <a:t>11/12/2020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066369-1223-4618-97C7-64D1D2926007}" type="slidenum">
              <a:rPr lang="en-US" smtClean="0"/>
              <a:pPr/>
              <a:t>‹#›</a:t>
            </a:fld>
            <a:endParaRPr lang="en-US"/>
          </a:p>
        </p:txBody>
      </p:sp>
    </p:spTree>
    <p:extLst>
      <p:ext uri="{BB962C8B-B14F-4D97-AF65-F5344CB8AC3E}">
        <p14:creationId xmlns:p14="http://schemas.microsoft.com/office/powerpoint/2010/main" xmlns="" val="2059321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6AD4289-D113-40E9-94D8-E5F8635E2E0D}" type="datetimeFigureOut">
              <a:rPr lang="en-US" smtClean="0"/>
              <a:pPr/>
              <a:t>11/12/2020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2066369-1223-4618-97C7-64D1D2926007}" type="slidenum">
              <a:rPr lang="en-US" smtClean="0"/>
              <a:pPr/>
              <a:t>‹#›</a:t>
            </a:fld>
            <a:endParaRPr lang="en-US"/>
          </a:p>
        </p:txBody>
      </p:sp>
    </p:spTree>
    <p:extLst>
      <p:ext uri="{BB962C8B-B14F-4D97-AF65-F5344CB8AC3E}">
        <p14:creationId xmlns:p14="http://schemas.microsoft.com/office/powerpoint/2010/main" xmlns="" val="37336612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6AD4289-D113-40E9-94D8-E5F8635E2E0D}" type="datetimeFigureOut">
              <a:rPr lang="en-US" smtClean="0"/>
              <a:pPr/>
              <a:t>11/12/2020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2066369-1223-4618-97C7-64D1D2926007}" type="slidenum">
              <a:rPr lang="en-US" smtClean="0"/>
              <a:pPr/>
              <a:t>‹#›</a:t>
            </a:fld>
            <a:endParaRPr lang="en-US"/>
          </a:p>
        </p:txBody>
      </p:sp>
    </p:spTree>
    <p:extLst>
      <p:ext uri="{BB962C8B-B14F-4D97-AF65-F5344CB8AC3E}">
        <p14:creationId xmlns:p14="http://schemas.microsoft.com/office/powerpoint/2010/main" xmlns="" val="15630146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AD4289-D113-40E9-94D8-E5F8635E2E0D}" type="datetimeFigureOut">
              <a:rPr lang="en-US" smtClean="0"/>
              <a:pPr/>
              <a:t>11/12/2020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2066369-1223-4618-97C7-64D1D2926007}" type="slidenum">
              <a:rPr lang="en-US" smtClean="0"/>
              <a:pPr/>
              <a:t>‹#›</a:t>
            </a:fld>
            <a:endParaRPr lang="en-US"/>
          </a:p>
        </p:txBody>
      </p:sp>
    </p:spTree>
    <p:extLst>
      <p:ext uri="{BB962C8B-B14F-4D97-AF65-F5344CB8AC3E}">
        <p14:creationId xmlns:p14="http://schemas.microsoft.com/office/powerpoint/2010/main" xmlns="" val="31057004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6AD4289-D113-40E9-94D8-E5F8635E2E0D}" type="datetimeFigureOut">
              <a:rPr lang="en-US" smtClean="0"/>
              <a:pPr/>
              <a:t>11/12/2020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066369-1223-4618-97C7-64D1D2926007}" type="slidenum">
              <a:rPr lang="en-US" smtClean="0"/>
              <a:pPr/>
              <a:t>‹#›</a:t>
            </a:fld>
            <a:endParaRPr lang="en-US"/>
          </a:p>
        </p:txBody>
      </p:sp>
    </p:spTree>
    <p:extLst>
      <p:ext uri="{BB962C8B-B14F-4D97-AF65-F5344CB8AC3E}">
        <p14:creationId xmlns:p14="http://schemas.microsoft.com/office/powerpoint/2010/main" xmlns="" val="4186637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6AD4289-D113-40E9-94D8-E5F8635E2E0D}" type="datetimeFigureOut">
              <a:rPr lang="en-US" smtClean="0"/>
              <a:pPr/>
              <a:t>11/12/2020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066369-1223-4618-97C7-64D1D2926007}" type="slidenum">
              <a:rPr lang="en-US" smtClean="0"/>
              <a:pPr/>
              <a:t>‹#›</a:t>
            </a:fld>
            <a:endParaRPr lang="en-US"/>
          </a:p>
        </p:txBody>
      </p:sp>
    </p:spTree>
    <p:extLst>
      <p:ext uri="{BB962C8B-B14F-4D97-AF65-F5344CB8AC3E}">
        <p14:creationId xmlns:p14="http://schemas.microsoft.com/office/powerpoint/2010/main" xmlns="" val="14991625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6AD4289-D113-40E9-94D8-E5F8635E2E0D}" type="datetimeFigureOut">
              <a:rPr lang="en-US" smtClean="0"/>
              <a:pPr/>
              <a:t>11/12/2020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066369-1223-4618-97C7-64D1D2926007}" type="slidenum">
              <a:rPr lang="en-US" smtClean="0"/>
              <a:pPr/>
              <a:t>‹#›</a:t>
            </a:fld>
            <a:endParaRPr lang="en-US"/>
          </a:p>
        </p:txBody>
      </p:sp>
    </p:spTree>
    <p:extLst>
      <p:ext uri="{BB962C8B-B14F-4D97-AF65-F5344CB8AC3E}">
        <p14:creationId xmlns:p14="http://schemas.microsoft.com/office/powerpoint/2010/main" xmlns="" val="19511715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6AD4289-D113-40E9-94D8-E5F8635E2E0D}" type="datetimeFigureOut">
              <a:rPr lang="en-US" smtClean="0"/>
              <a:pPr/>
              <a:t>11/12/2020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066369-1223-4618-97C7-64D1D2926007}" type="slidenum">
              <a:rPr lang="en-US" smtClean="0"/>
              <a:pPr/>
              <a:t>‹#›</a:t>
            </a:fld>
            <a:endParaRPr lang="en-US"/>
          </a:p>
        </p:txBody>
      </p:sp>
    </p:spTree>
    <p:extLst>
      <p:ext uri="{BB962C8B-B14F-4D97-AF65-F5344CB8AC3E}">
        <p14:creationId xmlns:p14="http://schemas.microsoft.com/office/powerpoint/2010/main" xmlns="" val="10133491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AD4289-D113-40E9-94D8-E5F8635E2E0D}" type="datetimeFigureOut">
              <a:rPr lang="en-US" smtClean="0"/>
              <a:pPr/>
              <a:t>11/12/2020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066369-1223-4618-97C7-64D1D2926007}" type="slidenum">
              <a:rPr lang="en-US" smtClean="0"/>
              <a:pPr/>
              <a:t>‹#›</a:t>
            </a:fld>
            <a:endParaRPr lang="en-US"/>
          </a:p>
        </p:txBody>
      </p:sp>
    </p:spTree>
    <p:extLst>
      <p:ext uri="{BB962C8B-B14F-4D97-AF65-F5344CB8AC3E}">
        <p14:creationId xmlns:p14="http://schemas.microsoft.com/office/powerpoint/2010/main" xmlns="" val="19418906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Signature Assignment: Financial Plan</a:t>
            </a:r>
          </a:p>
        </p:txBody>
      </p:sp>
      <p:sp>
        <p:nvSpPr>
          <p:cNvPr id="3" name="Subtitle 2"/>
          <p:cNvSpPr>
            <a:spLocks noGrp="1"/>
          </p:cNvSpPr>
          <p:nvPr>
            <p:ph type="subTitle" idx="1"/>
          </p:nvPr>
        </p:nvSpPr>
        <p:spPr/>
        <p:txBody>
          <a:bodyPr/>
          <a:lstStyle/>
          <a:p>
            <a:r>
              <a:rPr lang="en-US" dirty="0"/>
              <a:t>FIN571 – Corporate Finance</a:t>
            </a:r>
          </a:p>
          <a:p>
            <a:r>
              <a:rPr lang="en-US" dirty="0"/>
              <a:t>YOUR NAME</a:t>
            </a:r>
          </a:p>
          <a:p>
            <a:r>
              <a:rPr lang="en-US" dirty="0"/>
              <a:t>DATE</a:t>
            </a:r>
          </a:p>
        </p:txBody>
      </p:sp>
    </p:spTree>
    <p:extLst>
      <p:ext uri="{BB962C8B-B14F-4D97-AF65-F5344CB8AC3E}">
        <p14:creationId xmlns:p14="http://schemas.microsoft.com/office/powerpoint/2010/main" xmlns="" val="13508938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Table of Contents</a:t>
            </a:r>
          </a:p>
        </p:txBody>
      </p:sp>
      <p:sp>
        <p:nvSpPr>
          <p:cNvPr id="5" name="Content Placeholder 4"/>
          <p:cNvSpPr>
            <a:spLocks noGrp="1"/>
          </p:cNvSpPr>
          <p:nvPr>
            <p:ph idx="1"/>
          </p:nvPr>
        </p:nvSpPr>
        <p:spPr/>
        <p:txBody>
          <a:bodyPr>
            <a:normAutofit fontScale="92500" lnSpcReduction="20000"/>
          </a:bodyPr>
          <a:lstStyle/>
          <a:p>
            <a:r>
              <a:rPr lang="en-US" dirty="0"/>
              <a:t>Business Description</a:t>
            </a:r>
          </a:p>
          <a:p>
            <a:r>
              <a:rPr lang="en-US" dirty="0"/>
              <a:t>Reason and Amount of Funding Required</a:t>
            </a:r>
          </a:p>
          <a:p>
            <a:r>
              <a:rPr lang="en-US" dirty="0"/>
              <a:t>Choice 1: Source of Funding: Self-Funding</a:t>
            </a:r>
          </a:p>
          <a:p>
            <a:r>
              <a:rPr lang="en-US" dirty="0"/>
              <a:t>Choice 2: Source of Funding: Debt</a:t>
            </a:r>
          </a:p>
          <a:p>
            <a:r>
              <a:rPr lang="en-US" dirty="0"/>
              <a:t>Choice 3: Source of Funding: Equity</a:t>
            </a:r>
          </a:p>
          <a:p>
            <a:r>
              <a:rPr lang="en-US" dirty="0"/>
              <a:t>Overall Choice of Funding</a:t>
            </a:r>
          </a:p>
          <a:p>
            <a:r>
              <a:rPr lang="en-US" dirty="0"/>
              <a:t>Cost of Capital</a:t>
            </a:r>
          </a:p>
          <a:p>
            <a:r>
              <a:rPr lang="en-US" dirty="0"/>
              <a:t>Three-Year P&amp;L Statements</a:t>
            </a:r>
          </a:p>
          <a:p>
            <a:r>
              <a:rPr lang="en-US" dirty="0"/>
              <a:t>Conclusion</a:t>
            </a:r>
          </a:p>
          <a:p>
            <a:r>
              <a:rPr lang="en-US" dirty="0"/>
              <a:t>References</a:t>
            </a:r>
          </a:p>
        </p:txBody>
      </p:sp>
    </p:spTree>
    <p:extLst>
      <p:ext uri="{BB962C8B-B14F-4D97-AF65-F5344CB8AC3E}">
        <p14:creationId xmlns:p14="http://schemas.microsoft.com/office/powerpoint/2010/main" xmlns="" val="11396574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Business Description</a:t>
            </a:r>
          </a:p>
        </p:txBody>
      </p:sp>
      <p:sp>
        <p:nvSpPr>
          <p:cNvPr id="3" name="Content Placeholder 2"/>
          <p:cNvSpPr>
            <a:spLocks noGrp="1"/>
          </p:cNvSpPr>
          <p:nvPr>
            <p:ph idx="1"/>
          </p:nvPr>
        </p:nvSpPr>
        <p:spPr/>
        <p:txBody>
          <a:bodyPr/>
          <a:lstStyle/>
          <a:p>
            <a:r>
              <a:rPr lang="en-US" dirty="0"/>
              <a:t>Who?</a:t>
            </a:r>
          </a:p>
          <a:p>
            <a:r>
              <a:rPr lang="en-US" dirty="0"/>
              <a:t>What?</a:t>
            </a:r>
          </a:p>
          <a:p>
            <a:r>
              <a:rPr lang="en-US" dirty="0"/>
              <a:t>When?</a:t>
            </a:r>
          </a:p>
          <a:p>
            <a:r>
              <a:rPr lang="en-US" dirty="0"/>
              <a:t>Where?</a:t>
            </a:r>
          </a:p>
          <a:p>
            <a:r>
              <a:rPr lang="en-US" dirty="0"/>
              <a:t>Why?</a:t>
            </a:r>
          </a:p>
        </p:txBody>
      </p:sp>
    </p:spTree>
    <p:extLst>
      <p:ext uri="{BB962C8B-B14F-4D97-AF65-F5344CB8AC3E}">
        <p14:creationId xmlns:p14="http://schemas.microsoft.com/office/powerpoint/2010/main" xmlns="" val="16588394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Reason and Amount of Funding Required</a:t>
            </a:r>
          </a:p>
        </p:txBody>
      </p:sp>
      <p:sp>
        <p:nvSpPr>
          <p:cNvPr id="3" name="Content Placeholder 2"/>
          <p:cNvSpPr>
            <a:spLocks noGrp="1"/>
          </p:cNvSpPr>
          <p:nvPr>
            <p:ph idx="1"/>
          </p:nvPr>
        </p:nvSpPr>
        <p:spPr/>
        <p:txBody>
          <a:bodyPr/>
          <a:lstStyle/>
          <a:p>
            <a:r>
              <a:rPr lang="en-US" dirty="0"/>
              <a:t>Reason</a:t>
            </a:r>
          </a:p>
          <a:p>
            <a:r>
              <a:rPr lang="en-US" dirty="0"/>
              <a:t>Amount</a:t>
            </a:r>
          </a:p>
          <a:p>
            <a:r>
              <a:rPr lang="en-US" dirty="0"/>
              <a:t>Breakdown of Funding</a:t>
            </a:r>
          </a:p>
        </p:txBody>
      </p:sp>
    </p:spTree>
    <p:extLst>
      <p:ext uri="{BB962C8B-B14F-4D97-AF65-F5344CB8AC3E}">
        <p14:creationId xmlns:p14="http://schemas.microsoft.com/office/powerpoint/2010/main" xmlns="" val="4590019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Choice 1: Source of Funding: Self-Funding</a:t>
            </a:r>
          </a:p>
        </p:txBody>
      </p:sp>
      <p:sp>
        <p:nvSpPr>
          <p:cNvPr id="3" name="Content Placeholder 2"/>
          <p:cNvSpPr>
            <a:spLocks noGrp="1"/>
          </p:cNvSpPr>
          <p:nvPr>
            <p:ph idx="1"/>
          </p:nvPr>
        </p:nvSpPr>
        <p:spPr/>
        <p:txBody>
          <a:bodyPr/>
          <a:lstStyle/>
          <a:p>
            <a:r>
              <a:rPr lang="en-US" dirty="0"/>
              <a:t>Requirements</a:t>
            </a:r>
          </a:p>
          <a:p>
            <a:r>
              <a:rPr lang="en-US" dirty="0"/>
              <a:t>Risks</a:t>
            </a:r>
          </a:p>
        </p:txBody>
      </p:sp>
    </p:spTree>
    <p:extLst>
      <p:ext uri="{BB962C8B-B14F-4D97-AF65-F5344CB8AC3E}">
        <p14:creationId xmlns:p14="http://schemas.microsoft.com/office/powerpoint/2010/main" xmlns="" val="2754989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Choice 2: Source of Funding: Debt</a:t>
            </a:r>
          </a:p>
        </p:txBody>
      </p:sp>
      <p:sp>
        <p:nvSpPr>
          <p:cNvPr id="3" name="Content Placeholder 2"/>
          <p:cNvSpPr>
            <a:spLocks noGrp="1"/>
          </p:cNvSpPr>
          <p:nvPr>
            <p:ph idx="1"/>
          </p:nvPr>
        </p:nvSpPr>
        <p:spPr/>
        <p:txBody>
          <a:bodyPr/>
          <a:lstStyle/>
          <a:p>
            <a:r>
              <a:rPr lang="en-US" dirty="0"/>
              <a:t>Requirements</a:t>
            </a:r>
          </a:p>
          <a:p>
            <a:r>
              <a:rPr lang="en-US" dirty="0"/>
              <a:t>Risks</a:t>
            </a:r>
          </a:p>
        </p:txBody>
      </p:sp>
    </p:spTree>
    <p:extLst>
      <p:ext uri="{BB962C8B-B14F-4D97-AF65-F5344CB8AC3E}">
        <p14:creationId xmlns:p14="http://schemas.microsoft.com/office/powerpoint/2010/main" xmlns="" val="40597004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Choice 3: Source of Funding: Equity</a:t>
            </a:r>
          </a:p>
        </p:txBody>
      </p:sp>
      <p:sp>
        <p:nvSpPr>
          <p:cNvPr id="3" name="Content Placeholder 2"/>
          <p:cNvSpPr>
            <a:spLocks noGrp="1"/>
          </p:cNvSpPr>
          <p:nvPr>
            <p:ph idx="1"/>
          </p:nvPr>
        </p:nvSpPr>
        <p:spPr/>
        <p:txBody>
          <a:bodyPr/>
          <a:lstStyle/>
          <a:p>
            <a:r>
              <a:rPr lang="en-US" dirty="0"/>
              <a:t>Requirements</a:t>
            </a:r>
          </a:p>
          <a:p>
            <a:r>
              <a:rPr lang="en-US" dirty="0"/>
              <a:t>Risks</a:t>
            </a:r>
          </a:p>
        </p:txBody>
      </p:sp>
    </p:spTree>
    <p:extLst>
      <p:ext uri="{BB962C8B-B14F-4D97-AF65-F5344CB8AC3E}">
        <p14:creationId xmlns:p14="http://schemas.microsoft.com/office/powerpoint/2010/main" xmlns="" val="25576258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Overall Choice of Funding</a:t>
            </a:r>
          </a:p>
        </p:txBody>
      </p:sp>
      <p:sp>
        <p:nvSpPr>
          <p:cNvPr id="3" name="Content Placeholder 2"/>
          <p:cNvSpPr>
            <a:spLocks noGrp="1"/>
          </p:cNvSpPr>
          <p:nvPr>
            <p:ph idx="1"/>
          </p:nvPr>
        </p:nvSpPr>
        <p:spPr/>
        <p:txBody>
          <a:bodyPr/>
          <a:lstStyle/>
          <a:p>
            <a:r>
              <a:rPr lang="en-US" dirty="0"/>
              <a:t>Choice</a:t>
            </a:r>
          </a:p>
          <a:p>
            <a:r>
              <a:rPr lang="en-US" dirty="0"/>
              <a:t>Reasoning</a:t>
            </a:r>
          </a:p>
        </p:txBody>
      </p:sp>
    </p:spTree>
    <p:extLst>
      <p:ext uri="{BB962C8B-B14F-4D97-AF65-F5344CB8AC3E}">
        <p14:creationId xmlns:p14="http://schemas.microsoft.com/office/powerpoint/2010/main" xmlns="" val="20542084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Cost of Capital</a:t>
            </a:r>
          </a:p>
        </p:txBody>
      </p:sp>
      <p:sp>
        <p:nvSpPr>
          <p:cNvPr id="3" name="Content Placeholder 2"/>
          <p:cNvSpPr>
            <a:spLocks noGrp="1"/>
          </p:cNvSpPr>
          <p:nvPr>
            <p:ph idx="1"/>
          </p:nvPr>
        </p:nvSpPr>
        <p:spPr/>
        <p:txBody>
          <a:bodyPr/>
          <a:lstStyle/>
          <a:p>
            <a:r>
              <a:rPr lang="en-US" dirty="0"/>
              <a:t>Short-term</a:t>
            </a:r>
          </a:p>
          <a:p>
            <a:r>
              <a:rPr lang="en-US" dirty="0"/>
              <a:t>Long-term</a:t>
            </a:r>
          </a:p>
        </p:txBody>
      </p:sp>
    </p:spTree>
    <p:extLst>
      <p:ext uri="{BB962C8B-B14F-4D97-AF65-F5344CB8AC3E}">
        <p14:creationId xmlns:p14="http://schemas.microsoft.com/office/powerpoint/2010/main" xmlns="" val="15637285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3-Year P&amp;L Projections</a:t>
            </a:r>
          </a:p>
        </p:txBody>
      </p:sp>
      <p:sp>
        <p:nvSpPr>
          <p:cNvPr id="5" name="Text Placeholder 4"/>
          <p:cNvSpPr>
            <a:spLocks noGrp="1"/>
          </p:cNvSpPr>
          <p:nvPr>
            <p:ph type="body" idx="1"/>
          </p:nvPr>
        </p:nvSpPr>
        <p:spPr>
          <a:xfrm>
            <a:off x="839789" y="1681163"/>
            <a:ext cx="3457891" cy="823912"/>
          </a:xfrm>
        </p:spPr>
        <p:txBody>
          <a:bodyPr/>
          <a:lstStyle/>
          <a:p>
            <a:pPr algn="ctr"/>
            <a:r>
              <a:rPr lang="en-US" dirty="0"/>
              <a:t>2020</a:t>
            </a:r>
          </a:p>
        </p:txBody>
      </p:sp>
      <p:sp>
        <p:nvSpPr>
          <p:cNvPr id="6" name="Content Placeholder 5"/>
          <p:cNvSpPr>
            <a:spLocks noGrp="1"/>
          </p:cNvSpPr>
          <p:nvPr>
            <p:ph sz="half" idx="2"/>
          </p:nvPr>
        </p:nvSpPr>
        <p:spPr>
          <a:xfrm>
            <a:off x="839788" y="2505075"/>
            <a:ext cx="3457892" cy="3684588"/>
          </a:xfrm>
        </p:spPr>
        <p:txBody>
          <a:bodyPr/>
          <a:lstStyle/>
          <a:p>
            <a:pPr marL="0" indent="0" algn="ctr">
              <a:buNone/>
            </a:pPr>
            <a:r>
              <a:rPr lang="en-US" dirty="0"/>
              <a:t>Revenue</a:t>
            </a:r>
          </a:p>
          <a:p>
            <a:pPr marL="0" indent="0" algn="ctr">
              <a:buNone/>
            </a:pPr>
            <a:r>
              <a:rPr lang="en-US" u="sng" dirty="0"/>
              <a:t>(Expenses)</a:t>
            </a:r>
          </a:p>
          <a:p>
            <a:pPr marL="0" indent="0" algn="ctr">
              <a:buNone/>
            </a:pPr>
            <a:r>
              <a:rPr lang="en-US" dirty="0"/>
              <a:t>Net Income</a:t>
            </a:r>
          </a:p>
        </p:txBody>
      </p:sp>
      <p:sp>
        <p:nvSpPr>
          <p:cNvPr id="9" name="Text Placeholder 4"/>
          <p:cNvSpPr>
            <a:spLocks noGrp="1"/>
          </p:cNvSpPr>
          <p:nvPr>
            <p:ph type="body" idx="1"/>
          </p:nvPr>
        </p:nvSpPr>
        <p:spPr>
          <a:xfrm>
            <a:off x="4490562" y="1690688"/>
            <a:ext cx="3214051" cy="823912"/>
          </a:xfrm>
        </p:spPr>
        <p:txBody>
          <a:bodyPr/>
          <a:lstStyle/>
          <a:p>
            <a:pPr algn="ctr"/>
            <a:r>
              <a:rPr lang="en-US" dirty="0"/>
              <a:t>2021</a:t>
            </a:r>
          </a:p>
        </p:txBody>
      </p:sp>
      <p:sp>
        <p:nvSpPr>
          <p:cNvPr id="10" name="Text Placeholder 4"/>
          <p:cNvSpPr>
            <a:spLocks noGrp="1"/>
          </p:cNvSpPr>
          <p:nvPr>
            <p:ph type="body" idx="1"/>
          </p:nvPr>
        </p:nvSpPr>
        <p:spPr>
          <a:xfrm>
            <a:off x="7897496" y="1690688"/>
            <a:ext cx="3457892" cy="823912"/>
          </a:xfrm>
        </p:spPr>
        <p:txBody>
          <a:bodyPr/>
          <a:lstStyle/>
          <a:p>
            <a:pPr algn="ctr"/>
            <a:r>
              <a:rPr lang="en-US" dirty="0"/>
              <a:t>2022</a:t>
            </a:r>
          </a:p>
        </p:txBody>
      </p:sp>
      <p:sp>
        <p:nvSpPr>
          <p:cNvPr id="11" name="Content Placeholder 5"/>
          <p:cNvSpPr>
            <a:spLocks noGrp="1"/>
          </p:cNvSpPr>
          <p:nvPr>
            <p:ph sz="half" idx="2"/>
          </p:nvPr>
        </p:nvSpPr>
        <p:spPr>
          <a:xfrm>
            <a:off x="4490562" y="2514600"/>
            <a:ext cx="3214051" cy="3684588"/>
          </a:xfrm>
        </p:spPr>
        <p:txBody>
          <a:bodyPr/>
          <a:lstStyle/>
          <a:p>
            <a:pPr marL="0" indent="0" algn="ctr">
              <a:buNone/>
            </a:pPr>
            <a:r>
              <a:rPr lang="en-US" dirty="0"/>
              <a:t>Revenue</a:t>
            </a:r>
          </a:p>
          <a:p>
            <a:pPr marL="0" indent="0" algn="ctr">
              <a:buNone/>
            </a:pPr>
            <a:r>
              <a:rPr lang="en-US" u="sng" dirty="0"/>
              <a:t>(Expenses)</a:t>
            </a:r>
          </a:p>
          <a:p>
            <a:pPr marL="0" indent="0" algn="ctr">
              <a:buNone/>
            </a:pPr>
            <a:r>
              <a:rPr lang="en-US" dirty="0"/>
              <a:t>Net Income</a:t>
            </a:r>
          </a:p>
        </p:txBody>
      </p:sp>
      <p:sp>
        <p:nvSpPr>
          <p:cNvPr id="12" name="Content Placeholder 5"/>
          <p:cNvSpPr>
            <a:spLocks noGrp="1"/>
          </p:cNvSpPr>
          <p:nvPr>
            <p:ph sz="half" idx="2"/>
          </p:nvPr>
        </p:nvSpPr>
        <p:spPr>
          <a:xfrm>
            <a:off x="7897496" y="2514600"/>
            <a:ext cx="3457892" cy="3684588"/>
          </a:xfrm>
        </p:spPr>
        <p:txBody>
          <a:bodyPr/>
          <a:lstStyle/>
          <a:p>
            <a:pPr marL="0" indent="0" algn="ctr">
              <a:buNone/>
            </a:pPr>
            <a:r>
              <a:rPr lang="en-US" dirty="0"/>
              <a:t>Revenue</a:t>
            </a:r>
          </a:p>
          <a:p>
            <a:pPr marL="0" indent="0" algn="ctr">
              <a:buNone/>
            </a:pPr>
            <a:r>
              <a:rPr lang="en-US" u="sng" dirty="0"/>
              <a:t>(Expenses)</a:t>
            </a:r>
          </a:p>
          <a:p>
            <a:pPr marL="0" indent="0" algn="ctr">
              <a:buNone/>
            </a:pPr>
            <a:r>
              <a:rPr lang="en-US" dirty="0"/>
              <a:t>Net Income</a:t>
            </a:r>
          </a:p>
        </p:txBody>
      </p:sp>
    </p:spTree>
    <p:extLst>
      <p:ext uri="{BB962C8B-B14F-4D97-AF65-F5344CB8AC3E}">
        <p14:creationId xmlns:p14="http://schemas.microsoft.com/office/powerpoint/2010/main" xmlns="" val="2802125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a:t>
            </a:r>
          </a:p>
        </p:txBody>
      </p:sp>
    </p:spTree>
    <p:extLst>
      <p:ext uri="{BB962C8B-B14F-4D97-AF65-F5344CB8AC3E}">
        <p14:creationId xmlns:p14="http://schemas.microsoft.com/office/powerpoint/2010/main" xmlns="" val="1896129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idx="1"/>
          </p:nvPr>
        </p:nvSpPr>
        <p:spPr/>
        <p:txBody>
          <a:bodyPr/>
          <a:lstStyle/>
          <a:p>
            <a:r>
              <a:rPr lang="en-US" dirty="0" err="1"/>
              <a:t>Brealey</a:t>
            </a:r>
            <a:r>
              <a:rPr lang="en-US" dirty="0"/>
              <a:t>, R., Myers, S. C., Marcus, A. J. (2020). </a:t>
            </a:r>
            <a:r>
              <a:rPr lang="en-US" i="1" dirty="0"/>
              <a:t>Fundamentals of corporate finance</a:t>
            </a:r>
            <a:r>
              <a:rPr lang="en-US" dirty="0"/>
              <a:t> (10th </a:t>
            </a:r>
            <a:r>
              <a:rPr lang="en-US" dirty="0" err="1"/>
              <a:t>ed</a:t>
            </a:r>
            <a:r>
              <a:rPr lang="en-US" dirty="0"/>
              <a:t>). </a:t>
            </a:r>
            <a:r>
              <a:rPr lang="en-US"/>
              <a:t>McGraw-Hill Education.</a:t>
            </a:r>
            <a:endParaRPr lang="en-US" dirty="0"/>
          </a:p>
        </p:txBody>
      </p:sp>
    </p:spTree>
    <p:extLst>
      <p:ext uri="{BB962C8B-B14F-4D97-AF65-F5344CB8AC3E}">
        <p14:creationId xmlns:p14="http://schemas.microsoft.com/office/powerpoint/2010/main" xmlns="" val="33303698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802</TotalTime>
  <Words>2376</Words>
  <Application>Microsoft Office PowerPoint</Application>
  <PresentationFormat>Custom</PresentationFormat>
  <Paragraphs>225</Paragraphs>
  <Slides>12</Slides>
  <Notes>12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Signature Assignment: Financial Plan</vt:lpstr>
      <vt:lpstr>Table of Contents</vt:lpstr>
      <vt:lpstr>Business Description</vt:lpstr>
      <vt:lpstr>Reason and Amount of Funding Required</vt:lpstr>
      <vt:lpstr>Choice 1: Source of Funding: Self-Funding</vt:lpstr>
      <vt:lpstr>Choice 2: Source of Funding: Debt</vt:lpstr>
      <vt:lpstr>Choice 3: Source of Funding: Equity</vt:lpstr>
      <vt:lpstr>Overall Choice of Funding</vt:lpstr>
      <vt:lpstr>Cost of Capital</vt:lpstr>
      <vt:lpstr>3-Year P&amp;L Projections</vt:lpstr>
      <vt:lpstr>Conclusion</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Stock Market and the Economy Summary</dc:title>
  <dc:creator>HOME</dc:creator>
  <cp:lastModifiedBy>Gabriel</cp:lastModifiedBy>
  <cp:revision>100</cp:revision>
  <dcterms:created xsi:type="dcterms:W3CDTF">2020-07-06T21:14:56Z</dcterms:created>
  <dcterms:modified xsi:type="dcterms:W3CDTF">2020-11-12T20:46:55Z</dcterms:modified>
</cp:coreProperties>
</file>